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4"/>
    <p:sldMasterId id="2147483755" r:id="rId5"/>
  </p:sldMasterIdLst>
  <p:notesMasterIdLst>
    <p:notesMasterId r:id="rId29"/>
  </p:notesMasterIdLst>
  <p:sldIdLst>
    <p:sldId id="263" r:id="rId6"/>
    <p:sldId id="455" r:id="rId7"/>
    <p:sldId id="290" r:id="rId8"/>
    <p:sldId id="258" r:id="rId9"/>
    <p:sldId id="276" r:id="rId10"/>
    <p:sldId id="456" r:id="rId11"/>
    <p:sldId id="440" r:id="rId12"/>
    <p:sldId id="442" r:id="rId13"/>
    <p:sldId id="443" r:id="rId14"/>
    <p:sldId id="444" r:id="rId15"/>
    <p:sldId id="445" r:id="rId16"/>
    <p:sldId id="441" r:id="rId17"/>
    <p:sldId id="446" r:id="rId18"/>
    <p:sldId id="449" r:id="rId19"/>
    <p:sldId id="447" r:id="rId20"/>
    <p:sldId id="448" r:id="rId21"/>
    <p:sldId id="450" r:id="rId22"/>
    <p:sldId id="452" r:id="rId23"/>
    <p:sldId id="451" r:id="rId24"/>
    <p:sldId id="454" r:id="rId25"/>
    <p:sldId id="453" r:id="rId26"/>
    <p:sldId id="289" r:id="rId27"/>
    <p:sldId id="261" r:id="rId28"/>
  </p:sldIdLst>
  <p:sldSz cx="12192000" cy="6858000"/>
  <p:notesSz cx="7096125" cy="93821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4982"/>
    <a:srgbClr val="003399"/>
    <a:srgbClr val="004568"/>
    <a:srgbClr val="006699"/>
    <a:srgbClr val="00547E"/>
    <a:srgbClr val="336699"/>
    <a:srgbClr val="009999"/>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942"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19T20:27:01.277"/>
    </inkml:context>
    <inkml:brush xml:id="br0">
      <inkml:brushProperty name="width" value="0.05" units="cm"/>
      <inkml:brushProperty name="height" value="0.05" units="cm"/>
    </inkml:brush>
  </inkml:definitions>
  <inkml:trace contextRef="#ctx0" brushRef="#br0">1 1 2040,'0'0'0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4988"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19550" y="0"/>
            <a:ext cx="3074988" cy="469900"/>
          </a:xfrm>
          <a:prstGeom prst="rect">
            <a:avLst/>
          </a:prstGeom>
        </p:spPr>
        <p:txBody>
          <a:bodyPr vert="horz" lIns="91440" tIns="45720" rIns="91440" bIns="45720" rtlCol="0"/>
          <a:lstStyle>
            <a:lvl1pPr algn="r">
              <a:defRPr sz="1200"/>
            </a:lvl1pPr>
          </a:lstStyle>
          <a:p>
            <a:fld id="{EA4B4A62-BB1E-4D3C-B724-BC898A24699B}" type="datetimeFigureOut">
              <a:rPr lang="en-US" smtClean="0"/>
              <a:t>3/26/2024</a:t>
            </a:fld>
            <a:endParaRPr lang="en-US"/>
          </a:p>
        </p:txBody>
      </p:sp>
      <p:sp>
        <p:nvSpPr>
          <p:cNvPr id="4" name="Slide Image Placeholder 3"/>
          <p:cNvSpPr>
            <a:spLocks noGrp="1" noRot="1" noChangeAspect="1"/>
          </p:cNvSpPr>
          <p:nvPr>
            <p:ph type="sldImg" idx="2"/>
          </p:nvPr>
        </p:nvSpPr>
        <p:spPr>
          <a:xfrm>
            <a:off x="735013" y="1173163"/>
            <a:ext cx="5626100" cy="31654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4850"/>
            <a:ext cx="5676900" cy="369411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2225"/>
            <a:ext cx="3074988"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19550" y="8912225"/>
            <a:ext cx="3074988" cy="469900"/>
          </a:xfrm>
          <a:prstGeom prst="rect">
            <a:avLst/>
          </a:prstGeom>
        </p:spPr>
        <p:txBody>
          <a:bodyPr vert="horz" lIns="91440" tIns="45720" rIns="91440" bIns="45720" rtlCol="0" anchor="b"/>
          <a:lstStyle>
            <a:lvl1pPr algn="r">
              <a:defRPr sz="1200"/>
            </a:lvl1pPr>
          </a:lstStyle>
          <a:p>
            <a:fld id="{CD573AED-A906-4FD8-A1AE-ABFE19C00A72}" type="slidenum">
              <a:rPr lang="en-US" smtClean="0"/>
              <a:t>‹#›</a:t>
            </a:fld>
            <a:endParaRPr lang="en-US"/>
          </a:p>
        </p:txBody>
      </p:sp>
    </p:spTree>
    <p:extLst>
      <p:ext uri="{BB962C8B-B14F-4D97-AF65-F5344CB8AC3E}">
        <p14:creationId xmlns:p14="http://schemas.microsoft.com/office/powerpoint/2010/main" val="16087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Read slide.</a:t>
            </a:r>
          </a:p>
          <a:p>
            <a:endParaRPr lang="en-US"/>
          </a:p>
          <a:p>
            <a:endParaRPr lang="en-US"/>
          </a:p>
        </p:txBody>
      </p:sp>
      <p:sp>
        <p:nvSpPr>
          <p:cNvPr id="4" name="Slide Number Placeholder 3"/>
          <p:cNvSpPr>
            <a:spLocks noGrp="1"/>
          </p:cNvSpPr>
          <p:nvPr>
            <p:ph type="sldNum" sz="quarter" idx="5"/>
          </p:nvPr>
        </p:nvSpPr>
        <p:spPr/>
        <p:txBody>
          <a:bodyPr/>
          <a:lstStyle/>
          <a:p>
            <a:fld id="{CD573AED-A906-4FD8-A1AE-ABFE19C00A72}" type="slidenum">
              <a:rPr lang="en-US" smtClean="0"/>
              <a:t>2</a:t>
            </a:fld>
            <a:endParaRPr lang="en-US"/>
          </a:p>
        </p:txBody>
      </p:sp>
    </p:spTree>
    <p:extLst>
      <p:ext uri="{BB962C8B-B14F-4D97-AF65-F5344CB8AC3E}">
        <p14:creationId xmlns:p14="http://schemas.microsoft.com/office/powerpoint/2010/main" val="862441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9612" y="4514849"/>
            <a:ext cx="5676900" cy="3694113"/>
          </a:xfrm>
        </p:spPr>
        <p:txBody>
          <a:bodyPr/>
          <a:lstStyle/>
          <a:p>
            <a:r>
              <a:rPr lang="en-US"/>
              <a:t>At a minimum, assessments must be conducted once every three years ; this is referred to as the triennial assessment. The LEA must develop a triennial assessment report that describes the extent to which its schools comply with the local school wellness policy, the extent to which the local policy aligns with model policies, and a description of progress towards attaining policy goals. There is local discretion on the format of the report. This report must be made available to the public.  You will be able to generate a report from the online tools listed on the following slide.   You may also use the triennial assessment report template on the Alabama Achieves website to document the result of the assessment.  </a:t>
            </a:r>
          </a:p>
        </p:txBody>
      </p:sp>
      <p:sp>
        <p:nvSpPr>
          <p:cNvPr id="4" name="Slide Number Placeholder 3"/>
          <p:cNvSpPr>
            <a:spLocks noGrp="1"/>
          </p:cNvSpPr>
          <p:nvPr>
            <p:ph type="sldNum" sz="quarter" idx="5"/>
          </p:nvPr>
        </p:nvSpPr>
        <p:spPr/>
        <p:txBody>
          <a:bodyPr/>
          <a:lstStyle/>
          <a:p>
            <a:fld id="{CD573AED-A906-4FD8-A1AE-ABFE19C00A72}" type="slidenum">
              <a:rPr lang="en-US" smtClean="0"/>
              <a:t>13</a:t>
            </a:fld>
            <a:endParaRPr lang="en-US"/>
          </a:p>
        </p:txBody>
      </p:sp>
    </p:spTree>
    <p:extLst>
      <p:ext uri="{BB962C8B-B14F-4D97-AF65-F5344CB8AC3E}">
        <p14:creationId xmlns:p14="http://schemas.microsoft.com/office/powerpoint/2010/main" val="2902979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 list of the recommended assessment tools.  You may choose to use one of these or develop one specific to your district. </a:t>
            </a:r>
          </a:p>
        </p:txBody>
      </p:sp>
      <p:sp>
        <p:nvSpPr>
          <p:cNvPr id="4" name="Slide Number Placeholder 3"/>
          <p:cNvSpPr>
            <a:spLocks noGrp="1"/>
          </p:cNvSpPr>
          <p:nvPr>
            <p:ph type="sldNum" sz="quarter" idx="5"/>
          </p:nvPr>
        </p:nvSpPr>
        <p:spPr/>
        <p:txBody>
          <a:bodyPr/>
          <a:lstStyle/>
          <a:p>
            <a:fld id="{CD573AED-A906-4FD8-A1AE-ABFE19C00A72}" type="slidenum">
              <a:rPr lang="en-US" smtClean="0"/>
              <a:t>14</a:t>
            </a:fld>
            <a:endParaRPr lang="en-US"/>
          </a:p>
        </p:txBody>
      </p:sp>
    </p:spTree>
    <p:extLst>
      <p:ext uri="{BB962C8B-B14F-4D97-AF65-F5344CB8AC3E}">
        <p14:creationId xmlns:p14="http://schemas.microsoft.com/office/powerpoint/2010/main" val="24231742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ALSDE has provided you with some resources to assist in following the wellness plan guidance.  There is a wellness plan check list, Smart Snack guidance, and as mentioned on the previous slide a triennial assessment report template.  Remember your wellness policy may be stricter than the Federal standards but not less restrictive.  </a:t>
            </a:r>
          </a:p>
        </p:txBody>
      </p:sp>
      <p:sp>
        <p:nvSpPr>
          <p:cNvPr id="4" name="Slide Number Placeholder 3"/>
          <p:cNvSpPr>
            <a:spLocks noGrp="1"/>
          </p:cNvSpPr>
          <p:nvPr>
            <p:ph type="sldNum" sz="quarter" idx="5"/>
          </p:nvPr>
        </p:nvSpPr>
        <p:spPr/>
        <p:txBody>
          <a:bodyPr/>
          <a:lstStyle/>
          <a:p>
            <a:fld id="{CD573AED-A906-4FD8-A1AE-ABFE19C00A72}" type="slidenum">
              <a:rPr lang="en-US" smtClean="0"/>
              <a:t>15</a:t>
            </a:fld>
            <a:endParaRPr lang="en-US"/>
          </a:p>
        </p:txBody>
      </p:sp>
    </p:spTree>
    <p:extLst>
      <p:ext uri="{BB962C8B-B14F-4D97-AF65-F5344CB8AC3E}">
        <p14:creationId xmlns:p14="http://schemas.microsoft.com/office/powerpoint/2010/main" val="20067656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9613" y="4514850"/>
            <a:ext cx="5676900" cy="4491364"/>
          </a:xfrm>
        </p:spPr>
        <p:txBody>
          <a:bodyPr/>
          <a:lstStyle/>
          <a:p>
            <a:r>
              <a:rPr lang="en-US"/>
              <a:t>You have the flexibility to develop tools that will assess compliance with the specific components of your policy. The online assessment tools require that you create an account and complete the assessment by answering a series of questions related to the minimum elements that must be included in the plan e.g. nutrition education and promotion, physical fitness, etc..  A good assessment tool will help evaluate the local wellness policy and access the quality of the policy.  It will also provide feedback and resources to self monitor progress meeting the wellness policy goals.  I recommend reading the survey items first then read the wellness policy.  This will help you hone on the items you need to look for while answering survey questions.  Be mindful the wellness assessment process will take some time.  You will need to interview personnel best suited to answer each section  e.g. </a:t>
            </a:r>
            <a:r>
              <a:rPr lang="en-US" err="1"/>
              <a:t>cnp</a:t>
            </a:r>
            <a:r>
              <a:rPr lang="en-US"/>
              <a:t> director, head of curriculum, health/nutrition teacher, principal, PE teacher, classroom teacher.  By distributing survey questions to the right personnel, it will  help ensure accurate representation of what’s happening in the district.  This information will need to be collected for the completion of the assessment tool.  </a:t>
            </a:r>
          </a:p>
          <a:p>
            <a:endParaRPr lang="en-US"/>
          </a:p>
          <a:p>
            <a:r>
              <a:rPr lang="en-US"/>
              <a:t>Once the assessment is complete you will be able to determine where the policy aligns, doesn’t align or needs room for improvement.  You will create a summary based on the strengths and weaknesses resulting from the assessment.  Notate if the district is doing well in policy and practice.  Include steps for updating the policy for items that need improvement.  The triennial assessment and wellness plan must be posted for the public to access.  Make sure if you revise your wellness policy that it is approved by your governing board.  </a:t>
            </a:r>
          </a:p>
        </p:txBody>
      </p:sp>
      <p:sp>
        <p:nvSpPr>
          <p:cNvPr id="4" name="Slide Number Placeholder 3"/>
          <p:cNvSpPr>
            <a:spLocks noGrp="1"/>
          </p:cNvSpPr>
          <p:nvPr>
            <p:ph type="sldNum" sz="quarter" idx="5"/>
          </p:nvPr>
        </p:nvSpPr>
        <p:spPr/>
        <p:txBody>
          <a:bodyPr/>
          <a:lstStyle/>
          <a:p>
            <a:fld id="{CD573AED-A906-4FD8-A1AE-ABFE19C00A72}" type="slidenum">
              <a:rPr lang="en-US" smtClean="0"/>
              <a:t>16</a:t>
            </a:fld>
            <a:endParaRPr lang="en-US"/>
          </a:p>
        </p:txBody>
      </p:sp>
    </p:spTree>
    <p:extLst>
      <p:ext uri="{BB962C8B-B14F-4D97-AF65-F5344CB8AC3E}">
        <p14:creationId xmlns:p14="http://schemas.microsoft.com/office/powerpoint/2010/main" val="262185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573AED-A906-4FD8-A1AE-ABFE19C00A72}" type="slidenum">
              <a:rPr lang="en-US" smtClean="0"/>
              <a:t>17</a:t>
            </a:fld>
            <a:endParaRPr lang="en-US"/>
          </a:p>
        </p:txBody>
      </p:sp>
    </p:spTree>
    <p:extLst>
      <p:ext uri="{BB962C8B-B14F-4D97-AF65-F5344CB8AC3E}">
        <p14:creationId xmlns:p14="http://schemas.microsoft.com/office/powerpoint/2010/main" val="3602936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573AED-A906-4FD8-A1AE-ABFE19C00A72}" type="slidenum">
              <a:rPr lang="en-US" smtClean="0"/>
              <a:t>18</a:t>
            </a:fld>
            <a:endParaRPr lang="en-US"/>
          </a:p>
        </p:txBody>
      </p:sp>
    </p:spTree>
    <p:extLst>
      <p:ext uri="{BB962C8B-B14F-4D97-AF65-F5344CB8AC3E}">
        <p14:creationId xmlns:p14="http://schemas.microsoft.com/office/powerpoint/2010/main" val="1194930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573AED-A906-4FD8-A1AE-ABFE19C00A72}" type="slidenum">
              <a:rPr lang="en-US" smtClean="0"/>
              <a:t>19</a:t>
            </a:fld>
            <a:endParaRPr lang="en-US"/>
          </a:p>
        </p:txBody>
      </p:sp>
    </p:spTree>
    <p:extLst>
      <p:ext uri="{BB962C8B-B14F-4D97-AF65-F5344CB8AC3E}">
        <p14:creationId xmlns:p14="http://schemas.microsoft.com/office/powerpoint/2010/main" val="11641657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Read slide.</a:t>
            </a:r>
          </a:p>
          <a:p>
            <a:endParaRPr lang="en-US"/>
          </a:p>
          <a:p>
            <a:endParaRPr lang="en-US"/>
          </a:p>
        </p:txBody>
      </p:sp>
      <p:sp>
        <p:nvSpPr>
          <p:cNvPr id="4" name="Slide Number Placeholder 3"/>
          <p:cNvSpPr>
            <a:spLocks noGrp="1"/>
          </p:cNvSpPr>
          <p:nvPr>
            <p:ph type="sldNum" sz="quarter" idx="5"/>
          </p:nvPr>
        </p:nvSpPr>
        <p:spPr/>
        <p:txBody>
          <a:bodyPr/>
          <a:lstStyle/>
          <a:p>
            <a:fld id="{CD573AED-A906-4FD8-A1AE-ABFE19C00A72}" type="slidenum">
              <a:rPr lang="en-US" smtClean="0"/>
              <a:t>20</a:t>
            </a:fld>
            <a:endParaRPr lang="en-US"/>
          </a:p>
        </p:txBody>
      </p:sp>
    </p:spTree>
    <p:extLst>
      <p:ext uri="{BB962C8B-B14F-4D97-AF65-F5344CB8AC3E}">
        <p14:creationId xmlns:p14="http://schemas.microsoft.com/office/powerpoint/2010/main" val="1710944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573AED-A906-4FD8-A1AE-ABFE19C00A72}" type="slidenum">
              <a:rPr lang="en-US" smtClean="0"/>
              <a:t>21</a:t>
            </a:fld>
            <a:endParaRPr lang="en-US"/>
          </a:p>
        </p:txBody>
      </p:sp>
    </p:spTree>
    <p:extLst>
      <p:ext uri="{BB962C8B-B14F-4D97-AF65-F5344CB8AC3E}">
        <p14:creationId xmlns:p14="http://schemas.microsoft.com/office/powerpoint/2010/main" val="28687668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573AED-A906-4FD8-A1AE-ABFE19C00A72}" type="slidenum">
              <a:rPr lang="en-US" smtClean="0"/>
              <a:t>22</a:t>
            </a:fld>
            <a:endParaRPr lang="en-US"/>
          </a:p>
        </p:txBody>
      </p:sp>
    </p:spTree>
    <p:extLst>
      <p:ext uri="{BB962C8B-B14F-4D97-AF65-F5344CB8AC3E}">
        <p14:creationId xmlns:p14="http://schemas.microsoft.com/office/powerpoint/2010/main" val="3038494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573AED-A906-4FD8-A1AE-ABFE19C00A72}" type="slidenum">
              <a:rPr lang="en-US" smtClean="0"/>
              <a:t>4</a:t>
            </a:fld>
            <a:endParaRPr lang="en-US"/>
          </a:p>
        </p:txBody>
      </p:sp>
    </p:spTree>
    <p:extLst>
      <p:ext uri="{BB962C8B-B14F-4D97-AF65-F5344CB8AC3E}">
        <p14:creationId xmlns:p14="http://schemas.microsoft.com/office/powerpoint/2010/main" val="3999900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573AED-A906-4FD8-A1AE-ABFE19C00A72}" type="slidenum">
              <a:rPr lang="en-US" smtClean="0"/>
              <a:t>23</a:t>
            </a:fld>
            <a:endParaRPr lang="en-US"/>
          </a:p>
        </p:txBody>
      </p:sp>
    </p:spTree>
    <p:extLst>
      <p:ext uri="{BB962C8B-B14F-4D97-AF65-F5344CB8AC3E}">
        <p14:creationId xmlns:p14="http://schemas.microsoft.com/office/powerpoint/2010/main" val="1471728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Read slide.</a:t>
            </a:r>
          </a:p>
          <a:p>
            <a:endParaRPr lang="en-US"/>
          </a:p>
          <a:p>
            <a:endParaRPr lang="en-US"/>
          </a:p>
        </p:txBody>
      </p:sp>
      <p:sp>
        <p:nvSpPr>
          <p:cNvPr id="4" name="Slide Number Placeholder 3"/>
          <p:cNvSpPr>
            <a:spLocks noGrp="1"/>
          </p:cNvSpPr>
          <p:nvPr>
            <p:ph type="sldNum" sz="quarter" idx="5"/>
          </p:nvPr>
        </p:nvSpPr>
        <p:spPr/>
        <p:txBody>
          <a:bodyPr/>
          <a:lstStyle/>
          <a:p>
            <a:fld id="{CD573AED-A906-4FD8-A1AE-ABFE19C00A72}" type="slidenum">
              <a:rPr lang="en-US" smtClean="0"/>
              <a:t>6</a:t>
            </a:fld>
            <a:endParaRPr lang="en-US"/>
          </a:p>
        </p:txBody>
      </p:sp>
    </p:spTree>
    <p:extLst>
      <p:ext uri="{BB962C8B-B14F-4D97-AF65-F5344CB8AC3E}">
        <p14:creationId xmlns:p14="http://schemas.microsoft.com/office/powerpoint/2010/main" val="1053879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Local educational agencies (LEA) participating in the National School Lunch Program and/or School Breakfast Program are required to develop a local school wellness policy that promotes the health of students and addresses the problem of childhood obesity. This includes charter schools, religious schools, private schools and RCCIs. </a:t>
            </a:r>
          </a:p>
          <a:p>
            <a:endParaRPr lang="en-US"/>
          </a:p>
          <a:p>
            <a:r>
              <a:rPr lang="en-US"/>
              <a:t>2004 Requirements directed LEAs to have a LWP in place for each school under its jurisdiction. </a:t>
            </a:r>
          </a:p>
          <a:p>
            <a:r>
              <a:rPr lang="en-US"/>
              <a:t>2010 requirements strengthened LWPs and added requirements for public participation, transparency, and implementation.  </a:t>
            </a:r>
          </a:p>
          <a:p>
            <a:r>
              <a:rPr lang="en-US"/>
              <a:t>2016 final rule finalized regulations to create a framework and guidelines for written wellness policies.  It mandated that the revised policy had to have been in place by the end of SY 16-17.</a:t>
            </a:r>
          </a:p>
        </p:txBody>
      </p:sp>
      <p:sp>
        <p:nvSpPr>
          <p:cNvPr id="4" name="Slide Number Placeholder 3"/>
          <p:cNvSpPr>
            <a:spLocks noGrp="1"/>
          </p:cNvSpPr>
          <p:nvPr>
            <p:ph type="sldNum" sz="quarter" idx="5"/>
          </p:nvPr>
        </p:nvSpPr>
        <p:spPr/>
        <p:txBody>
          <a:bodyPr/>
          <a:lstStyle/>
          <a:p>
            <a:fld id="{CD573AED-A906-4FD8-A1AE-ABFE19C00A72}" type="slidenum">
              <a:rPr lang="en-US" smtClean="0"/>
              <a:t>7</a:t>
            </a:fld>
            <a:endParaRPr lang="en-US"/>
          </a:p>
        </p:txBody>
      </p:sp>
    </p:spTree>
    <p:extLst>
      <p:ext uri="{BB962C8B-B14F-4D97-AF65-F5344CB8AC3E}">
        <p14:creationId xmlns:p14="http://schemas.microsoft.com/office/powerpoint/2010/main" val="1096199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an effort to foster transparency and inclusion, LEAs are required to allow parents, students, SFA representatives, teachers of physical education, school health professionals, the school board, school administrators, and members of the general public to participate in the development, implementation, and periodic review and update of the local school wellness policy.</a:t>
            </a:r>
          </a:p>
        </p:txBody>
      </p:sp>
      <p:sp>
        <p:nvSpPr>
          <p:cNvPr id="4" name="Slide Number Placeholder 3"/>
          <p:cNvSpPr>
            <a:spLocks noGrp="1"/>
          </p:cNvSpPr>
          <p:nvPr>
            <p:ph type="sldNum" sz="quarter" idx="5"/>
          </p:nvPr>
        </p:nvSpPr>
        <p:spPr/>
        <p:txBody>
          <a:bodyPr/>
          <a:lstStyle/>
          <a:p>
            <a:fld id="{CD573AED-A906-4FD8-A1AE-ABFE19C00A72}" type="slidenum">
              <a:rPr lang="en-US" smtClean="0"/>
              <a:t>8</a:t>
            </a:fld>
            <a:endParaRPr lang="en-US"/>
          </a:p>
        </p:txBody>
      </p:sp>
    </p:spTree>
    <p:extLst>
      <p:ext uri="{BB962C8B-B14F-4D97-AF65-F5344CB8AC3E}">
        <p14:creationId xmlns:p14="http://schemas.microsoft.com/office/powerpoint/2010/main" val="3870071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is important to document committee meetings and outreach to committee members.  All documentation will be used to ensure Federal and local requirements are being met.  The wellness committee should work together to figure out how well the wellness plan is being implemented as well as how the triennial assessment should be conducted.  Keep copies of the committee minutes, agenda, and sign in sheets.  </a:t>
            </a:r>
          </a:p>
        </p:txBody>
      </p:sp>
      <p:sp>
        <p:nvSpPr>
          <p:cNvPr id="4" name="Slide Number Placeholder 3"/>
          <p:cNvSpPr>
            <a:spLocks noGrp="1"/>
          </p:cNvSpPr>
          <p:nvPr>
            <p:ph type="sldNum" sz="quarter" idx="5"/>
          </p:nvPr>
        </p:nvSpPr>
        <p:spPr/>
        <p:txBody>
          <a:bodyPr/>
          <a:lstStyle/>
          <a:p>
            <a:fld id="{CD573AED-A906-4FD8-A1AE-ABFE19C00A72}" type="slidenum">
              <a:rPr lang="en-US" smtClean="0"/>
              <a:t>9</a:t>
            </a:fld>
            <a:endParaRPr lang="en-US"/>
          </a:p>
        </p:txBody>
      </p:sp>
    </p:spTree>
    <p:extLst>
      <p:ext uri="{BB962C8B-B14F-4D97-AF65-F5344CB8AC3E}">
        <p14:creationId xmlns:p14="http://schemas.microsoft.com/office/powerpoint/2010/main" val="1025727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Read slide.</a:t>
            </a:r>
          </a:p>
          <a:p>
            <a:endParaRPr lang="en-US"/>
          </a:p>
          <a:p>
            <a:r>
              <a:rPr lang="en-US"/>
              <a:t>The Wellness Lead should keep the superintendent/administrator informed of meetings and updates to policy.  The lead should provide superintendent a copy of policies developed (if new) and goals and objectives for the coming year.  </a:t>
            </a:r>
          </a:p>
        </p:txBody>
      </p:sp>
      <p:sp>
        <p:nvSpPr>
          <p:cNvPr id="4" name="Slide Number Placeholder 3"/>
          <p:cNvSpPr>
            <a:spLocks noGrp="1"/>
          </p:cNvSpPr>
          <p:nvPr>
            <p:ph type="sldNum" sz="quarter" idx="5"/>
          </p:nvPr>
        </p:nvSpPr>
        <p:spPr/>
        <p:txBody>
          <a:bodyPr/>
          <a:lstStyle/>
          <a:p>
            <a:fld id="{CD573AED-A906-4FD8-A1AE-ABFE19C00A72}" type="slidenum">
              <a:rPr lang="en-US" smtClean="0"/>
              <a:t>10</a:t>
            </a:fld>
            <a:endParaRPr lang="en-US"/>
          </a:p>
        </p:txBody>
      </p:sp>
    </p:spTree>
    <p:extLst>
      <p:ext uri="{BB962C8B-B14F-4D97-AF65-F5344CB8AC3E}">
        <p14:creationId xmlns:p14="http://schemas.microsoft.com/office/powerpoint/2010/main" val="1827937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573AED-A906-4FD8-A1AE-ABFE19C00A72}" type="slidenum">
              <a:rPr lang="en-US" smtClean="0"/>
              <a:t>11</a:t>
            </a:fld>
            <a:endParaRPr lang="en-US"/>
          </a:p>
        </p:txBody>
      </p:sp>
    </p:spTree>
    <p:extLst>
      <p:ext uri="{BB962C8B-B14F-4D97-AF65-F5344CB8AC3E}">
        <p14:creationId xmlns:p14="http://schemas.microsoft.com/office/powerpoint/2010/main" val="2312838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9613" y="4514850"/>
            <a:ext cx="5676900" cy="4397375"/>
          </a:xfrm>
        </p:spPr>
        <p:txBody>
          <a:bodyPr/>
          <a:lstStyle/>
          <a:p>
            <a:r>
              <a:rPr lang="en-US"/>
              <a:t>A local school wellness policy is a written document that guides a LEA in establishing a healthy school environment. While LEAs have flexibility to develop the specific content of their local school wellness policies, the policies must include the following: • Specific goals for nutrition promotion and education, physical activity, and other school-based activities that are designed to promote student wellness • Standards and nutrition guidelines for all foods and beverages available on the school campus during the school day that are, at a minimum, consistent with Federal regulations for program meals and the Smart Snacks in School nutrition standards, and designed to promote student health and reduce childhood obesity and; • Policies that allow marketing or advertising of only those foods and beverages that may be sold on the school campus during the school day, i.e., those foods and beverages that meet the Smart Snacks in School nutrition standards.  </a:t>
            </a:r>
          </a:p>
          <a:p>
            <a:endParaRPr lang="en-US"/>
          </a:p>
          <a:p>
            <a:r>
              <a:rPr lang="en-US"/>
              <a:t>LEAs are also required to: • Review and consider evidence-based strategies in determining local school wellness goals  • Involve, inform, and update the public (including parents, students, and other stakeholders) about the content and implementation of the local school wellness policy and; • Conduct an assessment, at least once every three years, to determine compliance, progress, and the extent to which the policy compares to model local school wellness policies and • Update or modify the local school wellness policy as appropriate.</a:t>
            </a:r>
          </a:p>
        </p:txBody>
      </p:sp>
      <p:sp>
        <p:nvSpPr>
          <p:cNvPr id="4" name="Slide Number Placeholder 3"/>
          <p:cNvSpPr>
            <a:spLocks noGrp="1"/>
          </p:cNvSpPr>
          <p:nvPr>
            <p:ph type="sldNum" sz="quarter" idx="5"/>
          </p:nvPr>
        </p:nvSpPr>
        <p:spPr/>
        <p:txBody>
          <a:bodyPr/>
          <a:lstStyle/>
          <a:p>
            <a:fld id="{CD573AED-A906-4FD8-A1AE-ABFE19C00A72}" type="slidenum">
              <a:rPr lang="en-US" smtClean="0"/>
              <a:t>12</a:t>
            </a:fld>
            <a:endParaRPr lang="en-US"/>
          </a:p>
        </p:txBody>
      </p:sp>
    </p:spTree>
    <p:extLst>
      <p:ext uri="{BB962C8B-B14F-4D97-AF65-F5344CB8AC3E}">
        <p14:creationId xmlns:p14="http://schemas.microsoft.com/office/powerpoint/2010/main" val="1103547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75ED65B4-65A7-497C-95F7-4778819198F2}"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B5A5EB-9A74-43D5-9960-9DADB860EC3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4473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ED65B4-65A7-497C-95F7-4778819198F2}"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1474540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ED65B4-65A7-497C-95F7-4778819198F2}"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2935133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F8ADC-A5B2-A68E-56A1-C8663A2FD9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B63707-26A4-F04F-431D-034400D728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96EBA97-C840-BFD8-01A7-2542F62D4AB3}"/>
              </a:ext>
            </a:extLst>
          </p:cNvPr>
          <p:cNvSpPr>
            <a:spLocks noGrp="1"/>
          </p:cNvSpPr>
          <p:nvPr>
            <p:ph type="dt" sz="half" idx="10"/>
          </p:nvPr>
        </p:nvSpPr>
        <p:spPr/>
        <p:txBody>
          <a:bodyPr/>
          <a:lstStyle/>
          <a:p>
            <a:fld id="{75ED65B4-65A7-497C-95F7-4778819198F2}" type="datetimeFigureOut">
              <a:rPr lang="en-US" smtClean="0"/>
              <a:t>3/26/2024</a:t>
            </a:fld>
            <a:endParaRPr lang="en-US"/>
          </a:p>
        </p:txBody>
      </p:sp>
      <p:sp>
        <p:nvSpPr>
          <p:cNvPr id="5" name="Footer Placeholder 4">
            <a:extLst>
              <a:ext uri="{FF2B5EF4-FFF2-40B4-BE49-F238E27FC236}">
                <a16:creationId xmlns:a16="http://schemas.microsoft.com/office/drawing/2014/main" id="{32529D0A-5698-6D95-4D1A-2061005119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61FD84-B520-308A-A3EF-C8CF37AD4DE6}"/>
              </a:ext>
            </a:extLst>
          </p:cNvPr>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301601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F2C-813C-4F33-D3EC-EC9ECD90B5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4BBAA7-50DB-0033-A21B-72B3E80CA6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9BB51C-9DD7-C8D2-BBD7-564DFD956E13}"/>
              </a:ext>
            </a:extLst>
          </p:cNvPr>
          <p:cNvSpPr>
            <a:spLocks noGrp="1"/>
          </p:cNvSpPr>
          <p:nvPr>
            <p:ph type="dt" sz="half" idx="10"/>
          </p:nvPr>
        </p:nvSpPr>
        <p:spPr/>
        <p:txBody>
          <a:bodyPr/>
          <a:lstStyle/>
          <a:p>
            <a:fld id="{75ED65B4-65A7-497C-95F7-4778819198F2}" type="datetimeFigureOut">
              <a:rPr lang="en-US" smtClean="0"/>
              <a:t>3/26/2024</a:t>
            </a:fld>
            <a:endParaRPr lang="en-US"/>
          </a:p>
        </p:txBody>
      </p:sp>
      <p:sp>
        <p:nvSpPr>
          <p:cNvPr id="5" name="Footer Placeholder 4">
            <a:extLst>
              <a:ext uri="{FF2B5EF4-FFF2-40B4-BE49-F238E27FC236}">
                <a16:creationId xmlns:a16="http://schemas.microsoft.com/office/drawing/2014/main" id="{932451BE-3D23-D0FC-3F7A-E0B849DE77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F8FB3D-ECEA-C0A2-1824-16A3418CE314}"/>
              </a:ext>
            </a:extLst>
          </p:cNvPr>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3866673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BA3B7-6D21-1360-9C6C-1DA1C3EFC6A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20D0C0-98CA-A8A4-ABF0-D3990DE3BD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F9CF27-B812-5947-206B-745212F74DC2}"/>
              </a:ext>
            </a:extLst>
          </p:cNvPr>
          <p:cNvSpPr>
            <a:spLocks noGrp="1"/>
          </p:cNvSpPr>
          <p:nvPr>
            <p:ph type="dt" sz="half" idx="10"/>
          </p:nvPr>
        </p:nvSpPr>
        <p:spPr/>
        <p:txBody>
          <a:bodyPr/>
          <a:lstStyle/>
          <a:p>
            <a:fld id="{75ED65B4-65A7-497C-95F7-4778819198F2}" type="datetimeFigureOut">
              <a:rPr lang="en-US" smtClean="0"/>
              <a:t>3/26/2024</a:t>
            </a:fld>
            <a:endParaRPr lang="en-US"/>
          </a:p>
        </p:txBody>
      </p:sp>
      <p:sp>
        <p:nvSpPr>
          <p:cNvPr id="5" name="Footer Placeholder 4">
            <a:extLst>
              <a:ext uri="{FF2B5EF4-FFF2-40B4-BE49-F238E27FC236}">
                <a16:creationId xmlns:a16="http://schemas.microsoft.com/office/drawing/2014/main" id="{3ADF0FC3-C1BD-42AE-7C80-2A92EA8E4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2B8838-E2E6-C7D5-DBD4-06DAED81DD4A}"/>
              </a:ext>
            </a:extLst>
          </p:cNvPr>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30937092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2D4F9-2D82-B438-5B39-030B06CDA4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0CD848-9832-A022-8F69-93715826B3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3B2E4-22E2-3C5E-30F5-940328D6C5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384F51D-CF4A-5EA7-719F-DB8CAEA39EC6}"/>
              </a:ext>
            </a:extLst>
          </p:cNvPr>
          <p:cNvSpPr>
            <a:spLocks noGrp="1"/>
          </p:cNvSpPr>
          <p:nvPr>
            <p:ph type="dt" sz="half" idx="10"/>
          </p:nvPr>
        </p:nvSpPr>
        <p:spPr/>
        <p:txBody>
          <a:bodyPr/>
          <a:lstStyle/>
          <a:p>
            <a:fld id="{75ED65B4-65A7-497C-95F7-4778819198F2}" type="datetimeFigureOut">
              <a:rPr lang="en-US" smtClean="0"/>
              <a:t>3/26/2024</a:t>
            </a:fld>
            <a:endParaRPr lang="en-US"/>
          </a:p>
        </p:txBody>
      </p:sp>
      <p:sp>
        <p:nvSpPr>
          <p:cNvPr id="6" name="Footer Placeholder 5">
            <a:extLst>
              <a:ext uri="{FF2B5EF4-FFF2-40B4-BE49-F238E27FC236}">
                <a16:creationId xmlns:a16="http://schemas.microsoft.com/office/drawing/2014/main" id="{FFC397C7-0505-15DE-D591-7FE55781DA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02E048-F654-8533-8498-6ABA226BC948}"/>
              </a:ext>
            </a:extLst>
          </p:cNvPr>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98547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FC127-986D-8613-1891-FAC7268A2AB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75B0A2-2B75-D9E4-2E0A-CAC50194B6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D4E4C0-B51E-96A8-B833-8C438D33C4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91172D2-9AD8-B853-1140-6E34D081A3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C41CE7-B194-A8AC-E5B5-8BACFBEDE1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AE4A3AE-5576-28FF-FF51-ADB49BDDC159}"/>
              </a:ext>
            </a:extLst>
          </p:cNvPr>
          <p:cNvSpPr>
            <a:spLocks noGrp="1"/>
          </p:cNvSpPr>
          <p:nvPr>
            <p:ph type="dt" sz="half" idx="10"/>
          </p:nvPr>
        </p:nvSpPr>
        <p:spPr/>
        <p:txBody>
          <a:bodyPr/>
          <a:lstStyle/>
          <a:p>
            <a:fld id="{75ED65B4-65A7-497C-95F7-4778819198F2}" type="datetimeFigureOut">
              <a:rPr lang="en-US" smtClean="0"/>
              <a:t>3/26/2024</a:t>
            </a:fld>
            <a:endParaRPr lang="en-US"/>
          </a:p>
        </p:txBody>
      </p:sp>
      <p:sp>
        <p:nvSpPr>
          <p:cNvPr id="8" name="Footer Placeholder 7">
            <a:extLst>
              <a:ext uri="{FF2B5EF4-FFF2-40B4-BE49-F238E27FC236}">
                <a16:creationId xmlns:a16="http://schemas.microsoft.com/office/drawing/2014/main" id="{2D190C29-D3D5-74F5-01D8-450E59F608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B49203-A628-0355-EC59-984FF4C04B7B}"/>
              </a:ext>
            </a:extLst>
          </p:cNvPr>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927669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8721D-30A4-DD0C-F503-AE627B39B0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14F4C9-9BB3-AAB9-4718-96F2226ECE69}"/>
              </a:ext>
            </a:extLst>
          </p:cNvPr>
          <p:cNvSpPr>
            <a:spLocks noGrp="1"/>
          </p:cNvSpPr>
          <p:nvPr>
            <p:ph type="dt" sz="half" idx="10"/>
          </p:nvPr>
        </p:nvSpPr>
        <p:spPr/>
        <p:txBody>
          <a:bodyPr/>
          <a:lstStyle/>
          <a:p>
            <a:fld id="{75ED65B4-65A7-497C-95F7-4778819198F2}" type="datetimeFigureOut">
              <a:rPr lang="en-US" smtClean="0"/>
              <a:t>3/26/2024</a:t>
            </a:fld>
            <a:endParaRPr lang="en-US"/>
          </a:p>
        </p:txBody>
      </p:sp>
      <p:sp>
        <p:nvSpPr>
          <p:cNvPr id="4" name="Footer Placeholder 3">
            <a:extLst>
              <a:ext uri="{FF2B5EF4-FFF2-40B4-BE49-F238E27FC236}">
                <a16:creationId xmlns:a16="http://schemas.microsoft.com/office/drawing/2014/main" id="{7FC0A41F-4E2E-61BA-0D81-51244E3D4B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F7C5DBE-0710-74CD-DD62-44EE3B8B7FC0}"/>
              </a:ext>
            </a:extLst>
          </p:cNvPr>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32104698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651E83-AE5A-6D79-549A-477C9EEA1FBE}"/>
              </a:ext>
            </a:extLst>
          </p:cNvPr>
          <p:cNvSpPr>
            <a:spLocks noGrp="1"/>
          </p:cNvSpPr>
          <p:nvPr>
            <p:ph type="dt" sz="half" idx="10"/>
          </p:nvPr>
        </p:nvSpPr>
        <p:spPr/>
        <p:txBody>
          <a:bodyPr/>
          <a:lstStyle/>
          <a:p>
            <a:fld id="{75ED65B4-65A7-497C-95F7-4778819198F2}" type="datetimeFigureOut">
              <a:rPr lang="en-US" smtClean="0"/>
              <a:t>3/26/2024</a:t>
            </a:fld>
            <a:endParaRPr lang="en-US"/>
          </a:p>
        </p:txBody>
      </p:sp>
      <p:sp>
        <p:nvSpPr>
          <p:cNvPr id="3" name="Footer Placeholder 2">
            <a:extLst>
              <a:ext uri="{FF2B5EF4-FFF2-40B4-BE49-F238E27FC236}">
                <a16:creationId xmlns:a16="http://schemas.microsoft.com/office/drawing/2014/main" id="{CB7A8311-12D0-5993-875D-518C6C8178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EBEEAD-EAA3-B931-D46D-E23FECC4B13A}"/>
              </a:ext>
            </a:extLst>
          </p:cNvPr>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3347675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C97E6-93FE-ABCA-E54E-E450CAA0E7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4E2758-476D-E877-F0A3-FD47976248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15D97B9-0597-5040-57C3-4E90898842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40A049-38E1-AA65-FFF5-671DCFFC9257}"/>
              </a:ext>
            </a:extLst>
          </p:cNvPr>
          <p:cNvSpPr>
            <a:spLocks noGrp="1"/>
          </p:cNvSpPr>
          <p:nvPr>
            <p:ph type="dt" sz="half" idx="10"/>
          </p:nvPr>
        </p:nvSpPr>
        <p:spPr/>
        <p:txBody>
          <a:bodyPr/>
          <a:lstStyle/>
          <a:p>
            <a:fld id="{75ED65B4-65A7-497C-95F7-4778819198F2}" type="datetimeFigureOut">
              <a:rPr lang="en-US" smtClean="0"/>
              <a:t>3/26/2024</a:t>
            </a:fld>
            <a:endParaRPr lang="en-US"/>
          </a:p>
        </p:txBody>
      </p:sp>
      <p:sp>
        <p:nvSpPr>
          <p:cNvPr id="6" name="Footer Placeholder 5">
            <a:extLst>
              <a:ext uri="{FF2B5EF4-FFF2-40B4-BE49-F238E27FC236}">
                <a16:creationId xmlns:a16="http://schemas.microsoft.com/office/drawing/2014/main" id="{F26048A5-BBB2-0907-B533-2ADE78A143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FFE648-38D8-4943-5057-614E1B664889}"/>
              </a:ext>
            </a:extLst>
          </p:cNvPr>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317022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ED65B4-65A7-497C-95F7-4778819198F2}"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2524293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3706D-9CCA-FED6-B6F2-C639E3CC79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23DEC0-B48B-C37A-CD45-A11DEDBCD6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A71EDC-F6E2-46B4-D66C-4CE9B2D712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0BB5AF-8076-F376-67D2-1D8EECF0870D}"/>
              </a:ext>
            </a:extLst>
          </p:cNvPr>
          <p:cNvSpPr>
            <a:spLocks noGrp="1"/>
          </p:cNvSpPr>
          <p:nvPr>
            <p:ph type="dt" sz="half" idx="10"/>
          </p:nvPr>
        </p:nvSpPr>
        <p:spPr/>
        <p:txBody>
          <a:bodyPr/>
          <a:lstStyle/>
          <a:p>
            <a:fld id="{75ED65B4-65A7-497C-95F7-4778819198F2}" type="datetimeFigureOut">
              <a:rPr lang="en-US" smtClean="0"/>
              <a:t>3/26/2024</a:t>
            </a:fld>
            <a:endParaRPr lang="en-US"/>
          </a:p>
        </p:txBody>
      </p:sp>
      <p:sp>
        <p:nvSpPr>
          <p:cNvPr id="6" name="Footer Placeholder 5">
            <a:extLst>
              <a:ext uri="{FF2B5EF4-FFF2-40B4-BE49-F238E27FC236}">
                <a16:creationId xmlns:a16="http://schemas.microsoft.com/office/drawing/2014/main" id="{5B1BD615-7796-C836-20FB-743AE1241F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77FD1C-3CD8-5997-6301-C55E4DAD3382}"/>
              </a:ext>
            </a:extLst>
          </p:cNvPr>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34883296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F49A8-C31F-38A0-7425-926E0D338F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603F67-E015-ED6C-D1AB-CF4AD60A96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CE47A3-A719-E0F4-989F-CBD2A9E81B4F}"/>
              </a:ext>
            </a:extLst>
          </p:cNvPr>
          <p:cNvSpPr>
            <a:spLocks noGrp="1"/>
          </p:cNvSpPr>
          <p:nvPr>
            <p:ph type="dt" sz="half" idx="10"/>
          </p:nvPr>
        </p:nvSpPr>
        <p:spPr/>
        <p:txBody>
          <a:bodyPr/>
          <a:lstStyle/>
          <a:p>
            <a:fld id="{75ED65B4-65A7-497C-95F7-4778819198F2}" type="datetimeFigureOut">
              <a:rPr lang="en-US" smtClean="0"/>
              <a:t>3/26/2024</a:t>
            </a:fld>
            <a:endParaRPr lang="en-US"/>
          </a:p>
        </p:txBody>
      </p:sp>
      <p:sp>
        <p:nvSpPr>
          <p:cNvPr id="5" name="Footer Placeholder 4">
            <a:extLst>
              <a:ext uri="{FF2B5EF4-FFF2-40B4-BE49-F238E27FC236}">
                <a16:creationId xmlns:a16="http://schemas.microsoft.com/office/drawing/2014/main" id="{281DDC75-EC80-3DD5-AD48-68CF1A1F00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603C88-822E-8BAA-B776-BC8CA5E1EA13}"/>
              </a:ext>
            </a:extLst>
          </p:cNvPr>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20211597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6DC97F-9CB0-E903-2D14-40ED2531695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FD9BC22-894B-8395-98B5-F48687B6DC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D95ADE-8EAA-A242-1879-007D9DC572D2}"/>
              </a:ext>
            </a:extLst>
          </p:cNvPr>
          <p:cNvSpPr>
            <a:spLocks noGrp="1"/>
          </p:cNvSpPr>
          <p:nvPr>
            <p:ph type="dt" sz="half" idx="10"/>
          </p:nvPr>
        </p:nvSpPr>
        <p:spPr/>
        <p:txBody>
          <a:bodyPr/>
          <a:lstStyle/>
          <a:p>
            <a:fld id="{75ED65B4-65A7-497C-95F7-4778819198F2}" type="datetimeFigureOut">
              <a:rPr lang="en-US" smtClean="0"/>
              <a:t>3/26/2024</a:t>
            </a:fld>
            <a:endParaRPr lang="en-US"/>
          </a:p>
        </p:txBody>
      </p:sp>
      <p:sp>
        <p:nvSpPr>
          <p:cNvPr id="5" name="Footer Placeholder 4">
            <a:extLst>
              <a:ext uri="{FF2B5EF4-FFF2-40B4-BE49-F238E27FC236}">
                <a16:creationId xmlns:a16="http://schemas.microsoft.com/office/drawing/2014/main" id="{58383CB2-3199-EA28-6336-3BD2C8C4FC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ED2728-DCB9-B442-BADE-1F79362DA24F}"/>
              </a:ext>
            </a:extLst>
          </p:cNvPr>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2675850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ED65B4-65A7-497C-95F7-4778819198F2}"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B5A5EB-9A74-43D5-9960-9DADB860EC3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6617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ED65B4-65A7-497C-95F7-4778819198F2}" type="datetimeFigureOut">
              <a:rPr lang="en-US" smtClean="0"/>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3839892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ED65B4-65A7-497C-95F7-4778819198F2}" type="datetimeFigureOut">
              <a:rPr lang="en-US" smtClean="0"/>
              <a:t>3/26/2024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3849736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ED65B4-65A7-497C-95F7-4778819198F2}" type="datetimeFigureOut">
              <a:rPr lang="en-US" smtClean="0"/>
              <a:t>3/26/2024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3258081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5ED65B4-65A7-497C-95F7-4778819198F2}" type="datetimeFigureOut">
              <a:rPr lang="en-US" smtClean="0"/>
              <a:t>3/26/2024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2492782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5ED65B4-65A7-497C-95F7-4778819198F2}" type="datetimeFigureOut">
              <a:rPr lang="en-US" smtClean="0"/>
              <a:t>3/26/2024</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7B5A5EB-9A74-43D5-9960-9DADB860EC34}" type="slidenum">
              <a:rPr lang="en-US" smtClean="0"/>
              <a:t>‹#›</a:t>
            </a:fld>
            <a:endParaRPr lang="en-US"/>
          </a:p>
        </p:txBody>
      </p:sp>
    </p:spTree>
    <p:extLst>
      <p:ext uri="{BB962C8B-B14F-4D97-AF65-F5344CB8AC3E}">
        <p14:creationId xmlns:p14="http://schemas.microsoft.com/office/powerpoint/2010/main" val="4233149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ED65B4-65A7-497C-95F7-4778819198F2}" type="datetimeFigureOut">
              <a:rPr lang="en-US" smtClean="0"/>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B5A5EB-9A74-43D5-9960-9DADB860EC34}" type="slidenum">
              <a:rPr lang="en-US" smtClean="0"/>
              <a:t>‹#›</a:t>
            </a:fld>
            <a:endParaRPr lang="en-US"/>
          </a:p>
        </p:txBody>
      </p:sp>
    </p:spTree>
    <p:extLst>
      <p:ext uri="{BB962C8B-B14F-4D97-AF65-F5344CB8AC3E}">
        <p14:creationId xmlns:p14="http://schemas.microsoft.com/office/powerpoint/2010/main" val="1556598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5ED65B4-65A7-497C-95F7-4778819198F2}" type="datetimeFigureOut">
              <a:rPr lang="en-US" smtClean="0"/>
              <a:t>3/26/2024</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7B5A5EB-9A74-43D5-9960-9DADB860EC34}"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449368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28DF15-D596-753A-CA7A-E78B6E2F8B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0BF910E-034B-C167-A3AB-CF6C13CC86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7583BB-BA4C-C579-E9FE-8FD1323216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ED65B4-65A7-497C-95F7-4778819198F2}" type="datetimeFigureOut">
              <a:rPr lang="en-US" smtClean="0"/>
              <a:t>3/26/2024</a:t>
            </a:fld>
            <a:endParaRPr lang="en-US"/>
          </a:p>
        </p:txBody>
      </p:sp>
      <p:sp>
        <p:nvSpPr>
          <p:cNvPr id="5" name="Footer Placeholder 4">
            <a:extLst>
              <a:ext uri="{FF2B5EF4-FFF2-40B4-BE49-F238E27FC236}">
                <a16:creationId xmlns:a16="http://schemas.microsoft.com/office/drawing/2014/main" id="{EEF17A25-8E32-1B8E-1364-4C612881B9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23E1FA8-826F-65F8-0654-5EB4413677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B5A5EB-9A74-43D5-9960-9DADB860EC34}" type="slidenum">
              <a:rPr lang="en-US" smtClean="0"/>
              <a:t>‹#›</a:t>
            </a:fld>
            <a:endParaRPr lang="en-US"/>
          </a:p>
        </p:txBody>
      </p:sp>
    </p:spTree>
    <p:extLst>
      <p:ext uri="{BB962C8B-B14F-4D97-AF65-F5344CB8AC3E}">
        <p14:creationId xmlns:p14="http://schemas.microsoft.com/office/powerpoint/2010/main" val="1144974427"/>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www.wellsat.org/"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hyperlink" Target="https://www.cdc.gov/healthyschools/shi/index.htm" TargetMode="External"/><Relationship Id="rId4" Type="http://schemas.openxmlformats.org/officeDocument/2006/relationships/hyperlink" Target="http://www.healthiergeneration.or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nam11.safelinks.protection.outlook.com/?url=https%3A%2F%2Falsde.webex.com%2Falsde%2Fldr.php%3FRCID%3D4b7bea7a1b6779e875b6c55bb4f2b8da&amp;data=05%7C01%7Cloria.hunter%40ALSDE.edu%7Cff34b69e6933450cdca308dbef547f92%7C351f1fc546a145dcb71143cc7df1b62b%7C0%7C0%7C638366918450559590%7CUnknown%7CTWFpbGZsb3d8eyJWIjoiMC4wLjAwMDAiLCJQIjoiV2luMzIiLCJBTiI6Ik1haWwiLCJXVCI6Mn0%3D%7C3000%7C%7C%7C&amp;sdata=TB3J%2FKGBfVBM5VyXjMO1DF5rURVfDwDvw%2F2Z%2BZIT2zg%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hyperlink" Target="https://www.wellsat.org/" TargetMode="External"/><Relationship Id="rId3" Type="http://schemas.openxmlformats.org/officeDocument/2006/relationships/hyperlink" Target="https://www.alabamaachieves.org/wp-content/uploads/2021/02/Smart-Snack-and-Fundraiser-Guidance-and-Implementation.pdf" TargetMode="External"/><Relationship Id="rId7" Type="http://schemas.openxmlformats.org/officeDocument/2006/relationships/hyperlink" Target="https://theicn.org/icn-resources-a-z/sustaining-and-strengthening-local-"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s://www.fns.usda.gov/tn/local-school-wellness-policy" TargetMode="External"/><Relationship Id="rId5" Type="http://schemas.openxmlformats.org/officeDocument/2006/relationships/hyperlink" Target="https://www.alabamaachieves.org/wp-content/uploads/2023/08/CNP_2021525_Local-Wellness-Policy-Triennial-Assessment-Report-Template_V1.0.pdf" TargetMode="External"/><Relationship Id="rId10" Type="http://schemas.openxmlformats.org/officeDocument/2006/relationships/hyperlink" Target="https://www.cdc.gov/healthyschools/assessment.htm" TargetMode="External"/><Relationship Id="rId4" Type="http://schemas.openxmlformats.org/officeDocument/2006/relationships/hyperlink" Target="https://www.alabamaachieves.org/wp-content/uploads/2021/05/ALSDE-Local-Wellness-Policy-Checklist.pdf" TargetMode="External"/><Relationship Id="rId9" Type="http://schemas.openxmlformats.org/officeDocument/2006/relationships/hyperlink" Target="https://www.healthiergeneration.or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hyperlink" Target="mailto:loria.hunter@alsde.edu" TargetMode="External"/><Relationship Id="rId5" Type="http://schemas.openxmlformats.org/officeDocument/2006/relationships/image" Target="../media/image14.pn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ad-3027.pdf"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ustomXml" Target="../ink/ink1.xml"/><Relationship Id="rId1" Type="http://schemas.openxmlformats.org/officeDocument/2006/relationships/slideLayout" Target="../slideLayouts/slideLayout18.xml"/><Relationship Id="rId6" Type="http://schemas.openxmlformats.org/officeDocument/2006/relationships/hyperlink" Target="https://www.needpix.com/photo/173625/checkbox-check-mark-mark-check-tick-yes-approve-approval-accepted"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1915372-0FFC-70A9-B8C4-898E1674B026}"/>
              </a:ext>
            </a:extLst>
          </p:cNvPr>
          <p:cNvPicPr>
            <a:picLocks noChangeAspect="1"/>
          </p:cNvPicPr>
          <p:nvPr/>
        </p:nvPicPr>
        <p:blipFill>
          <a:blip r:embed="rId2">
            <a:alphaModFix amt="20000"/>
          </a:blip>
          <a:stretch>
            <a:fillRect/>
          </a:stretch>
        </p:blipFill>
        <p:spPr>
          <a:xfrm>
            <a:off x="-7895" y="2375452"/>
            <a:ext cx="12207790" cy="4482548"/>
          </a:xfrm>
          <a:prstGeom prst="rect">
            <a:avLst/>
          </a:prstGeom>
        </p:spPr>
      </p:pic>
      <p:sp>
        <p:nvSpPr>
          <p:cNvPr id="2" name="Title 1">
            <a:extLst>
              <a:ext uri="{FF2B5EF4-FFF2-40B4-BE49-F238E27FC236}">
                <a16:creationId xmlns:a16="http://schemas.microsoft.com/office/drawing/2014/main" id="{6ABFD145-C334-FF32-3183-864BA0C83372}"/>
              </a:ext>
            </a:extLst>
          </p:cNvPr>
          <p:cNvSpPr>
            <a:spLocks noGrp="1"/>
          </p:cNvSpPr>
          <p:nvPr>
            <p:ph type="ctrTitle"/>
          </p:nvPr>
        </p:nvSpPr>
        <p:spPr>
          <a:xfrm>
            <a:off x="166693" y="240336"/>
            <a:ext cx="11858614" cy="1600204"/>
          </a:xfrm>
          <a:noFill/>
          <a:ln>
            <a:noFill/>
          </a:ln>
        </p:spPr>
        <p:txBody>
          <a:bodyPr>
            <a:normAutofit fontScale="90000"/>
          </a:bodyPr>
          <a:lstStyle/>
          <a:p>
            <a:pPr algn="ctr"/>
            <a:r>
              <a:rPr lang="en-US" sz="6000" b="1">
                <a:solidFill>
                  <a:srgbClr val="004568"/>
                </a:solidFill>
                <a:latin typeface="Century Gothic"/>
                <a:cs typeface="Sabon Next LT"/>
              </a:rPr>
              <a:t>November</a:t>
            </a:r>
            <a:br>
              <a:rPr lang="en-US" sz="6000" b="1">
                <a:solidFill>
                  <a:srgbClr val="004568"/>
                </a:solidFill>
                <a:latin typeface="Century Gothic"/>
                <a:cs typeface="Sabon Next LT"/>
              </a:rPr>
            </a:br>
            <a:r>
              <a:rPr lang="en-US" sz="6000" b="1">
                <a:solidFill>
                  <a:srgbClr val="004568"/>
                </a:solidFill>
                <a:latin typeface="Century Gothic"/>
                <a:cs typeface="Sabon Next LT"/>
              </a:rPr>
              <a:t>New Directors’ Webinar</a:t>
            </a:r>
            <a:endParaRPr lang="en-US"/>
          </a:p>
        </p:txBody>
      </p:sp>
      <p:pic>
        <p:nvPicPr>
          <p:cNvPr id="3" name="Picture 2">
            <a:extLst>
              <a:ext uri="{FF2B5EF4-FFF2-40B4-BE49-F238E27FC236}">
                <a16:creationId xmlns:a16="http://schemas.microsoft.com/office/drawing/2014/main" id="{500FD8D9-18EB-F7C5-86DC-C2397B439746}"/>
              </a:ext>
            </a:extLst>
          </p:cNvPr>
          <p:cNvPicPr>
            <a:picLocks noChangeAspect="1"/>
          </p:cNvPicPr>
          <p:nvPr/>
        </p:nvPicPr>
        <p:blipFill>
          <a:blip r:embed="rId3"/>
          <a:stretch>
            <a:fillRect/>
          </a:stretch>
        </p:blipFill>
        <p:spPr>
          <a:xfrm>
            <a:off x="166693" y="5321694"/>
            <a:ext cx="1284128" cy="1350712"/>
          </a:xfrm>
          <a:prstGeom prst="rect">
            <a:avLst/>
          </a:prstGeom>
        </p:spPr>
      </p:pic>
      <p:sp>
        <p:nvSpPr>
          <p:cNvPr id="4" name="TextBox 3">
            <a:extLst>
              <a:ext uri="{FF2B5EF4-FFF2-40B4-BE49-F238E27FC236}">
                <a16:creationId xmlns:a16="http://schemas.microsoft.com/office/drawing/2014/main" id="{2B7A9B41-D0EF-DC01-55ED-F55E4F3D6266}"/>
              </a:ext>
            </a:extLst>
          </p:cNvPr>
          <p:cNvSpPr txBox="1"/>
          <p:nvPr/>
        </p:nvSpPr>
        <p:spPr>
          <a:xfrm>
            <a:off x="1450820" y="5413991"/>
            <a:ext cx="4026435" cy="1200329"/>
          </a:xfrm>
          <a:prstGeom prst="rect">
            <a:avLst/>
          </a:prstGeom>
          <a:noFill/>
        </p:spPr>
        <p:txBody>
          <a:bodyPr wrap="square" lIns="91440" tIns="45720" rIns="91440" bIns="45720" anchor="t">
            <a:spAutoFit/>
          </a:bodyPr>
          <a:lstStyle/>
          <a:p>
            <a:r>
              <a:rPr lang="en-US" b="1">
                <a:latin typeface="Century Gothic"/>
              </a:rPr>
              <a:t>Loria Hunter, Education Specialist II</a:t>
            </a:r>
            <a:endParaRPr lang="en-US" sz="1800" b="1">
              <a:latin typeface="Century Gothic" panose="020B0502020202020204" pitchFamily="34" charset="0"/>
            </a:endParaRPr>
          </a:p>
          <a:p>
            <a:r>
              <a:rPr lang="en-US">
                <a:latin typeface="Century Gothic"/>
              </a:rPr>
              <a:t>ALSDE Child Nutrition Programs</a:t>
            </a:r>
          </a:p>
          <a:p>
            <a:r>
              <a:rPr lang="en-US">
                <a:latin typeface="Century Gothic"/>
              </a:rPr>
              <a:t>New Directors’ Training</a:t>
            </a:r>
          </a:p>
          <a:p>
            <a:r>
              <a:rPr lang="en-US">
                <a:latin typeface="Century Gothic"/>
              </a:rPr>
              <a:t>November 2023</a:t>
            </a:r>
          </a:p>
        </p:txBody>
      </p:sp>
      <p:pic>
        <p:nvPicPr>
          <p:cNvPr id="5" name="Picture 4">
            <a:extLst>
              <a:ext uri="{FF2B5EF4-FFF2-40B4-BE49-F238E27FC236}">
                <a16:creationId xmlns:a16="http://schemas.microsoft.com/office/drawing/2014/main" id="{1A6C240F-0374-4F1F-8AF9-150675CB824F}"/>
              </a:ext>
            </a:extLst>
          </p:cNvPr>
          <p:cNvPicPr>
            <a:picLocks noChangeAspect="1"/>
          </p:cNvPicPr>
          <p:nvPr/>
        </p:nvPicPr>
        <p:blipFill>
          <a:blip r:embed="rId4"/>
          <a:stretch>
            <a:fillRect/>
          </a:stretch>
        </p:blipFill>
        <p:spPr>
          <a:xfrm>
            <a:off x="10622910" y="5319094"/>
            <a:ext cx="1402397" cy="1353312"/>
          </a:xfrm>
          <a:prstGeom prst="rect">
            <a:avLst/>
          </a:prstGeom>
        </p:spPr>
      </p:pic>
      <p:sp>
        <p:nvSpPr>
          <p:cNvPr id="6" name="Rectangle 5">
            <a:extLst>
              <a:ext uri="{FF2B5EF4-FFF2-40B4-BE49-F238E27FC236}">
                <a16:creationId xmlns:a16="http://schemas.microsoft.com/office/drawing/2014/main" id="{7697B1C5-8DFF-89B0-887F-A99CC55DEDD5}"/>
              </a:ext>
            </a:extLst>
          </p:cNvPr>
          <p:cNvSpPr/>
          <p:nvPr/>
        </p:nvSpPr>
        <p:spPr>
          <a:xfrm>
            <a:off x="-7620" y="0"/>
            <a:ext cx="12207240" cy="103344"/>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B4B20DA-B025-A661-DECD-1103A3A9C419}"/>
              </a:ext>
            </a:extLst>
          </p:cNvPr>
          <p:cNvSpPr/>
          <p:nvPr/>
        </p:nvSpPr>
        <p:spPr>
          <a:xfrm>
            <a:off x="0" y="6751312"/>
            <a:ext cx="12207240" cy="104956"/>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E1334ED-77E2-7D8E-2683-15817FBD5B1F}"/>
              </a:ext>
            </a:extLst>
          </p:cNvPr>
          <p:cNvSpPr/>
          <p:nvPr/>
        </p:nvSpPr>
        <p:spPr>
          <a:xfrm>
            <a:off x="0" y="2346884"/>
            <a:ext cx="12207240" cy="45719"/>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4593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7620" y="0"/>
            <a:ext cx="12207240" cy="1263675"/>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t>School Wellness:  It’s Everybody’s Job</a:t>
            </a:r>
          </a:p>
        </p:txBody>
      </p:sp>
      <p:sp>
        <p:nvSpPr>
          <p:cNvPr id="7" name="Rectangle 6">
            <a:extLst>
              <a:ext uri="{FF2B5EF4-FFF2-40B4-BE49-F238E27FC236}">
                <a16:creationId xmlns:a16="http://schemas.microsoft.com/office/drawing/2014/main" id="{F2876AE8-3BC6-9240-F336-47673660A9BE}"/>
              </a:ext>
            </a:extLst>
          </p:cNvPr>
          <p:cNvSpPr/>
          <p:nvPr/>
        </p:nvSpPr>
        <p:spPr>
          <a:xfrm>
            <a:off x="-7620" y="6753044"/>
            <a:ext cx="12207240" cy="104956"/>
          </a:xfrm>
          <a:prstGeom prst="rect">
            <a:avLst/>
          </a:prstGeom>
          <a:solidFill>
            <a:srgbClr val="004568">
              <a:alpha val="81961"/>
            </a:srgbClr>
          </a:solidFill>
          <a:ln>
            <a:solidFill>
              <a:srgbClr val="004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D7289C3-A84D-94CE-048C-7385AF0815BC}"/>
              </a:ext>
            </a:extLst>
          </p:cNvPr>
          <p:cNvSpPr txBox="1"/>
          <p:nvPr/>
        </p:nvSpPr>
        <p:spPr>
          <a:xfrm>
            <a:off x="125874" y="1927024"/>
            <a:ext cx="11574513" cy="3447098"/>
          </a:xfrm>
          <a:prstGeom prst="rect">
            <a:avLst/>
          </a:prstGeom>
          <a:noFill/>
        </p:spPr>
        <p:txBody>
          <a:bodyPr wrap="square" rtlCol="0">
            <a:spAutoFit/>
          </a:bodyPr>
          <a:lstStyle/>
          <a:p>
            <a:r>
              <a:rPr lang="en-US" sz="4000"/>
              <a:t>Wellness Committee Lead Chairperson</a:t>
            </a:r>
          </a:p>
          <a:p>
            <a:pPr marL="571500" indent="-571500">
              <a:buFont typeface="Arial" panose="020B0604020202020204" pitchFamily="34" charset="0"/>
              <a:buChar char="•"/>
            </a:pPr>
            <a:r>
              <a:rPr lang="en-US" sz="4000"/>
              <a:t>Regulations do not specify title or position</a:t>
            </a:r>
          </a:p>
          <a:p>
            <a:pPr marL="571500" indent="-571500">
              <a:buFont typeface="Arial" panose="020B0604020202020204" pitchFamily="34" charset="0"/>
              <a:buChar char="•"/>
            </a:pPr>
            <a:r>
              <a:rPr lang="en-US" sz="4000"/>
              <a:t>LEAs discretion – to designate a responsible official  </a:t>
            </a:r>
          </a:p>
          <a:p>
            <a:pPr marL="571500" indent="-571500">
              <a:buFont typeface="Arial" panose="020B0604020202020204" pitchFamily="34" charset="0"/>
              <a:buChar char="•"/>
            </a:pPr>
            <a:r>
              <a:rPr lang="en-US" sz="4000"/>
              <a:t>Acts as liaison between committee and superintendent or program administrator</a:t>
            </a:r>
            <a:endParaRPr lang="en-US"/>
          </a:p>
          <a:p>
            <a:endParaRPr lang="en-US"/>
          </a:p>
        </p:txBody>
      </p:sp>
    </p:spTree>
    <p:extLst>
      <p:ext uri="{BB962C8B-B14F-4D97-AF65-F5344CB8AC3E}">
        <p14:creationId xmlns:p14="http://schemas.microsoft.com/office/powerpoint/2010/main" val="3195672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7620" y="0"/>
            <a:ext cx="12207240" cy="1263675"/>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t>Wellness Committee Planning</a:t>
            </a:r>
          </a:p>
        </p:txBody>
      </p:sp>
      <p:sp>
        <p:nvSpPr>
          <p:cNvPr id="7" name="Rectangle 6">
            <a:extLst>
              <a:ext uri="{FF2B5EF4-FFF2-40B4-BE49-F238E27FC236}">
                <a16:creationId xmlns:a16="http://schemas.microsoft.com/office/drawing/2014/main" id="{F2876AE8-3BC6-9240-F336-47673660A9BE}"/>
              </a:ext>
            </a:extLst>
          </p:cNvPr>
          <p:cNvSpPr/>
          <p:nvPr/>
        </p:nvSpPr>
        <p:spPr>
          <a:xfrm>
            <a:off x="-7620" y="6753044"/>
            <a:ext cx="12207240" cy="104956"/>
          </a:xfrm>
          <a:prstGeom prst="rect">
            <a:avLst/>
          </a:prstGeom>
          <a:solidFill>
            <a:srgbClr val="004568">
              <a:alpha val="81961"/>
            </a:srgbClr>
          </a:solidFill>
          <a:ln>
            <a:solidFill>
              <a:srgbClr val="004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D7289C3-A84D-94CE-048C-7385AF0815BC}"/>
              </a:ext>
            </a:extLst>
          </p:cNvPr>
          <p:cNvSpPr txBox="1"/>
          <p:nvPr/>
        </p:nvSpPr>
        <p:spPr>
          <a:xfrm>
            <a:off x="294968" y="1263675"/>
            <a:ext cx="11651226" cy="5632311"/>
          </a:xfrm>
          <a:prstGeom prst="rect">
            <a:avLst/>
          </a:prstGeom>
          <a:noFill/>
        </p:spPr>
        <p:txBody>
          <a:bodyPr wrap="square" rtlCol="0">
            <a:spAutoFit/>
          </a:bodyPr>
          <a:lstStyle/>
          <a:p>
            <a:pPr marL="571500" indent="-571500">
              <a:buFont typeface="Arial" panose="020B0604020202020204" pitchFamily="34" charset="0"/>
              <a:buChar char="•"/>
            </a:pPr>
            <a:r>
              <a:rPr lang="en-US" sz="3600"/>
              <a:t>Meetings can be held virtually or in person</a:t>
            </a:r>
          </a:p>
          <a:p>
            <a:pPr marL="571500" indent="-571500">
              <a:buFont typeface="Arial" panose="020B0604020202020204" pitchFamily="34" charset="0"/>
              <a:buChar char="•"/>
            </a:pPr>
            <a:r>
              <a:rPr lang="en-US" sz="3600"/>
              <a:t>Survey parents, teachers, administrators to determine </a:t>
            </a:r>
          </a:p>
          <a:p>
            <a:r>
              <a:rPr lang="en-US" sz="3600"/>
              <a:t>	 what works best</a:t>
            </a:r>
          </a:p>
          <a:p>
            <a:pPr marL="571500" indent="-571500">
              <a:buFont typeface="Arial" panose="020B0604020202020204" pitchFamily="34" charset="0"/>
              <a:buChar char="•"/>
            </a:pPr>
            <a:r>
              <a:rPr lang="en-US" sz="3600"/>
              <a:t>At the beginning of the school year, determine number</a:t>
            </a:r>
          </a:p>
          <a:p>
            <a:r>
              <a:rPr lang="en-US" sz="3600"/>
              <a:t>	 of meetings along with dates and times to meet.</a:t>
            </a:r>
          </a:p>
          <a:p>
            <a:pPr marL="571500" indent="-571500">
              <a:buFont typeface="Arial" panose="020B0604020202020204" pitchFamily="34" charset="0"/>
              <a:buChar char="•"/>
            </a:pPr>
            <a:r>
              <a:rPr lang="en-US" sz="3600"/>
              <a:t>Review current local wellness policy  </a:t>
            </a:r>
          </a:p>
          <a:p>
            <a:r>
              <a:rPr lang="en-US" sz="3600"/>
              <a:t>		Set a goal.</a:t>
            </a:r>
          </a:p>
          <a:p>
            <a:r>
              <a:rPr lang="en-US" sz="3600"/>
              <a:t>		Is it outdated?</a:t>
            </a:r>
          </a:p>
          <a:p>
            <a:r>
              <a:rPr lang="en-US" sz="3600"/>
              <a:t>		Has it been assessed in the past three years?</a:t>
            </a:r>
          </a:p>
          <a:p>
            <a:r>
              <a:rPr lang="en-US" sz="3600"/>
              <a:t>		Does it contain the required components?</a:t>
            </a:r>
          </a:p>
        </p:txBody>
      </p:sp>
    </p:spTree>
    <p:extLst>
      <p:ext uri="{BB962C8B-B14F-4D97-AF65-F5344CB8AC3E}">
        <p14:creationId xmlns:p14="http://schemas.microsoft.com/office/powerpoint/2010/main" val="559410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7620" y="-29497"/>
            <a:ext cx="12207240" cy="1263675"/>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t>Local Wellness Policy Minimum Requirement</a:t>
            </a:r>
          </a:p>
        </p:txBody>
      </p:sp>
      <p:sp>
        <p:nvSpPr>
          <p:cNvPr id="7" name="Rectangle 6">
            <a:extLst>
              <a:ext uri="{FF2B5EF4-FFF2-40B4-BE49-F238E27FC236}">
                <a16:creationId xmlns:a16="http://schemas.microsoft.com/office/drawing/2014/main" id="{F2876AE8-3BC6-9240-F336-47673660A9BE}"/>
              </a:ext>
            </a:extLst>
          </p:cNvPr>
          <p:cNvSpPr/>
          <p:nvPr/>
        </p:nvSpPr>
        <p:spPr>
          <a:xfrm>
            <a:off x="-7620" y="6753044"/>
            <a:ext cx="12207240" cy="104956"/>
          </a:xfrm>
          <a:prstGeom prst="rect">
            <a:avLst/>
          </a:prstGeom>
          <a:solidFill>
            <a:srgbClr val="004568">
              <a:alpha val="81961"/>
            </a:srgbClr>
          </a:solidFill>
          <a:ln>
            <a:solidFill>
              <a:srgbClr val="004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2AB79C5-E055-EB51-2D92-4A9B2993C9E2}"/>
              </a:ext>
            </a:extLst>
          </p:cNvPr>
          <p:cNvSpPr txBox="1"/>
          <p:nvPr/>
        </p:nvSpPr>
        <p:spPr>
          <a:xfrm>
            <a:off x="219335" y="1346732"/>
            <a:ext cx="11456849" cy="5355312"/>
          </a:xfrm>
          <a:prstGeom prst="rect">
            <a:avLst/>
          </a:prstGeom>
          <a:noFill/>
        </p:spPr>
        <p:txBody>
          <a:bodyPr wrap="square" rtlCol="0">
            <a:spAutoFit/>
          </a:bodyPr>
          <a:lstStyle/>
          <a:p>
            <a:pPr marL="571500" indent="-571500">
              <a:buFont typeface="Arial" panose="020B0604020202020204" pitchFamily="34" charset="0"/>
              <a:buChar char="•"/>
            </a:pPr>
            <a:r>
              <a:rPr lang="en-US" sz="3600"/>
              <a:t>Nutrition Education and Promotion</a:t>
            </a:r>
          </a:p>
          <a:p>
            <a:pPr marL="571500" indent="-571500">
              <a:buFont typeface="Arial" panose="020B0604020202020204" pitchFamily="34" charset="0"/>
              <a:buChar char="•"/>
            </a:pPr>
            <a:r>
              <a:rPr lang="en-US" sz="3600"/>
              <a:t>Physical Activity</a:t>
            </a:r>
          </a:p>
          <a:p>
            <a:pPr marL="571500" indent="-571500">
              <a:buFont typeface="Arial" panose="020B0604020202020204" pitchFamily="34" charset="0"/>
              <a:buChar char="•"/>
            </a:pPr>
            <a:r>
              <a:rPr lang="en-US" sz="3600"/>
              <a:t>Standards and Nutrition Guidelines for Foods and Beverages </a:t>
            </a:r>
          </a:p>
          <a:p>
            <a:pPr marL="571500" indent="-571500">
              <a:buFont typeface="Arial" panose="020B0604020202020204" pitchFamily="34" charset="0"/>
              <a:buChar char="•"/>
            </a:pPr>
            <a:r>
              <a:rPr lang="en-US" sz="3600"/>
              <a:t>Food and Beverage Marketing/Advertising</a:t>
            </a:r>
          </a:p>
          <a:p>
            <a:pPr marL="571500" indent="-571500">
              <a:buFont typeface="Arial" panose="020B0604020202020204" pitchFamily="34" charset="0"/>
              <a:buChar char="•"/>
            </a:pPr>
            <a:r>
              <a:rPr lang="en-US" sz="3600"/>
              <a:t>Public Involvement</a:t>
            </a:r>
          </a:p>
          <a:p>
            <a:pPr marL="571500" indent="-571500">
              <a:buFont typeface="Arial" panose="020B0604020202020204" pitchFamily="34" charset="0"/>
              <a:buChar char="•"/>
            </a:pPr>
            <a:r>
              <a:rPr lang="en-US" sz="3600"/>
              <a:t>Triennial Assessment</a:t>
            </a:r>
          </a:p>
          <a:p>
            <a:pPr marL="571500" indent="-571500">
              <a:buFont typeface="Arial" panose="020B0604020202020204" pitchFamily="34" charset="0"/>
              <a:buChar char="•"/>
            </a:pPr>
            <a:r>
              <a:rPr lang="en-US" sz="3600"/>
              <a:t>Update or modify the local school wellness policy as appropriate</a:t>
            </a:r>
          </a:p>
          <a:p>
            <a:endParaRPr lang="en-US"/>
          </a:p>
        </p:txBody>
      </p:sp>
    </p:spTree>
    <p:extLst>
      <p:ext uri="{BB962C8B-B14F-4D97-AF65-F5344CB8AC3E}">
        <p14:creationId xmlns:p14="http://schemas.microsoft.com/office/powerpoint/2010/main" val="2471012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7620" y="0"/>
            <a:ext cx="12207240" cy="1263675"/>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t>Local Wellness Policy Assessment</a:t>
            </a:r>
          </a:p>
        </p:txBody>
      </p:sp>
      <p:sp>
        <p:nvSpPr>
          <p:cNvPr id="7" name="Rectangle 6">
            <a:extLst>
              <a:ext uri="{FF2B5EF4-FFF2-40B4-BE49-F238E27FC236}">
                <a16:creationId xmlns:a16="http://schemas.microsoft.com/office/drawing/2014/main" id="{F2876AE8-3BC6-9240-F336-47673660A9BE}"/>
              </a:ext>
            </a:extLst>
          </p:cNvPr>
          <p:cNvSpPr/>
          <p:nvPr/>
        </p:nvSpPr>
        <p:spPr>
          <a:xfrm>
            <a:off x="-7620" y="6753044"/>
            <a:ext cx="12207240" cy="104956"/>
          </a:xfrm>
          <a:prstGeom prst="rect">
            <a:avLst/>
          </a:prstGeom>
          <a:solidFill>
            <a:srgbClr val="004568">
              <a:alpha val="81961"/>
            </a:srgbClr>
          </a:solidFill>
          <a:ln>
            <a:solidFill>
              <a:srgbClr val="004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D7289C3-A84D-94CE-048C-7385AF0815BC}"/>
              </a:ext>
            </a:extLst>
          </p:cNvPr>
          <p:cNvSpPr txBox="1"/>
          <p:nvPr/>
        </p:nvSpPr>
        <p:spPr>
          <a:xfrm>
            <a:off x="0" y="1506677"/>
            <a:ext cx="12308882" cy="3539430"/>
          </a:xfrm>
          <a:prstGeom prst="rect">
            <a:avLst/>
          </a:prstGeom>
          <a:noFill/>
        </p:spPr>
        <p:txBody>
          <a:bodyPr wrap="none" rtlCol="0">
            <a:spAutoFit/>
          </a:bodyPr>
          <a:lstStyle/>
          <a:p>
            <a:pPr marL="571500" indent="-571500">
              <a:buFont typeface="Arial" panose="020B0604020202020204" pitchFamily="34" charset="0"/>
              <a:buChar char="•"/>
            </a:pPr>
            <a:r>
              <a:rPr lang="en-US" sz="4000"/>
              <a:t>The wellness policy must be assessed every three years</a:t>
            </a:r>
          </a:p>
          <a:p>
            <a:pPr marL="571500" indent="-571500">
              <a:buFont typeface="Arial" panose="020B0604020202020204" pitchFamily="34" charset="0"/>
              <a:buChar char="•"/>
            </a:pPr>
            <a:r>
              <a:rPr lang="en-US" sz="4000"/>
              <a:t>Measure compliance with Federal and State regulations</a:t>
            </a:r>
          </a:p>
          <a:p>
            <a:pPr marL="571500" indent="-571500">
              <a:buFont typeface="Arial" panose="020B0604020202020204" pitchFamily="34" charset="0"/>
              <a:buChar char="•"/>
            </a:pPr>
            <a:r>
              <a:rPr lang="en-US" sz="4000"/>
              <a:t>Compare policy to model policies  </a:t>
            </a:r>
            <a:r>
              <a:rPr lang="en-US" sz="2400"/>
              <a:t>(A list of suggested tools </a:t>
            </a:r>
          </a:p>
          <a:p>
            <a:r>
              <a:rPr lang="en-US" sz="2400"/>
              <a:t>	   are on the following slide.)</a:t>
            </a:r>
          </a:p>
          <a:p>
            <a:pPr marL="571500" indent="-571500">
              <a:buFont typeface="Arial" panose="020B0604020202020204" pitchFamily="34" charset="0"/>
              <a:buChar char="•"/>
            </a:pPr>
            <a:r>
              <a:rPr lang="en-US" sz="4000"/>
              <a:t>Progress made meeting goals of policy</a:t>
            </a:r>
          </a:p>
          <a:p>
            <a:pPr marL="571500" indent="-571500">
              <a:buFont typeface="Arial" panose="020B0604020202020204" pitchFamily="34" charset="0"/>
              <a:buChar char="•"/>
            </a:pPr>
            <a:r>
              <a:rPr lang="en-US" sz="4000"/>
              <a:t>Report must be made available to the public</a:t>
            </a:r>
          </a:p>
        </p:txBody>
      </p:sp>
    </p:spTree>
    <p:extLst>
      <p:ext uri="{BB962C8B-B14F-4D97-AF65-F5344CB8AC3E}">
        <p14:creationId xmlns:p14="http://schemas.microsoft.com/office/powerpoint/2010/main" val="4094369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7620" y="0"/>
            <a:ext cx="12207240" cy="1263675"/>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t>Triennial Assessment Tools</a:t>
            </a:r>
          </a:p>
        </p:txBody>
      </p:sp>
      <p:sp>
        <p:nvSpPr>
          <p:cNvPr id="7" name="Rectangle 6">
            <a:extLst>
              <a:ext uri="{FF2B5EF4-FFF2-40B4-BE49-F238E27FC236}">
                <a16:creationId xmlns:a16="http://schemas.microsoft.com/office/drawing/2014/main" id="{F2876AE8-3BC6-9240-F336-47673660A9BE}"/>
              </a:ext>
            </a:extLst>
          </p:cNvPr>
          <p:cNvSpPr/>
          <p:nvPr/>
        </p:nvSpPr>
        <p:spPr>
          <a:xfrm>
            <a:off x="-7620" y="6753044"/>
            <a:ext cx="12207240" cy="104956"/>
          </a:xfrm>
          <a:prstGeom prst="rect">
            <a:avLst/>
          </a:prstGeom>
          <a:solidFill>
            <a:srgbClr val="004568">
              <a:alpha val="81961"/>
            </a:srgbClr>
          </a:solidFill>
          <a:ln>
            <a:solidFill>
              <a:srgbClr val="004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D7289C3-A84D-94CE-048C-7385AF0815BC}"/>
              </a:ext>
            </a:extLst>
          </p:cNvPr>
          <p:cNvSpPr txBox="1"/>
          <p:nvPr/>
        </p:nvSpPr>
        <p:spPr>
          <a:xfrm>
            <a:off x="147485" y="1406013"/>
            <a:ext cx="11552298" cy="5293757"/>
          </a:xfrm>
          <a:prstGeom prst="rect">
            <a:avLst/>
          </a:prstGeom>
          <a:noFill/>
        </p:spPr>
        <p:txBody>
          <a:bodyPr wrap="square" rtlCol="0">
            <a:spAutoFit/>
          </a:bodyPr>
          <a:lstStyle/>
          <a:p>
            <a:r>
              <a:rPr lang="en-US" sz="4000" err="1"/>
              <a:t>WellSat</a:t>
            </a:r>
            <a:r>
              <a:rPr lang="en-US" sz="4000"/>
              <a:t> 3.0</a:t>
            </a:r>
          </a:p>
          <a:p>
            <a:r>
              <a:rPr lang="en-US" sz="4000">
                <a:hlinkClick r:id="rId3"/>
              </a:rPr>
              <a:t>www.wellsat.org</a:t>
            </a:r>
            <a:endParaRPr lang="en-US" sz="4000"/>
          </a:p>
          <a:p>
            <a:r>
              <a:rPr lang="en-US" sz="4000"/>
              <a:t>Alliance for a Healthier Generation</a:t>
            </a:r>
          </a:p>
          <a:p>
            <a:r>
              <a:rPr lang="en-US" sz="4000">
                <a:hlinkClick r:id="rId4"/>
              </a:rPr>
              <a:t>www.healthiergeneration.org</a:t>
            </a:r>
            <a:endParaRPr lang="en-US" sz="4000"/>
          </a:p>
          <a:p>
            <a:r>
              <a:rPr lang="en-US" sz="4000"/>
              <a:t>Centers for Disease Control School Health Index</a:t>
            </a:r>
          </a:p>
          <a:p>
            <a:r>
              <a:rPr lang="en-US" sz="4000" u="sng">
                <a:hlinkClick r:id="rId5"/>
              </a:rPr>
              <a:t>https://www.cdc.gov/healthyschools/shi/index.htm</a:t>
            </a:r>
            <a:endParaRPr lang="en-US" sz="4000" u="sng"/>
          </a:p>
          <a:p>
            <a:endParaRPr lang="en-US" sz="4000"/>
          </a:p>
          <a:p>
            <a:r>
              <a:rPr lang="en-US" sz="4000"/>
              <a:t>LEA specified tool</a:t>
            </a:r>
          </a:p>
          <a:p>
            <a:endParaRPr lang="en-US"/>
          </a:p>
        </p:txBody>
      </p:sp>
    </p:spTree>
    <p:extLst>
      <p:ext uri="{BB962C8B-B14F-4D97-AF65-F5344CB8AC3E}">
        <p14:creationId xmlns:p14="http://schemas.microsoft.com/office/powerpoint/2010/main" val="3048308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15240" y="0"/>
            <a:ext cx="12207240" cy="1263675"/>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t>Local Wellness Policy Assessment</a:t>
            </a:r>
          </a:p>
          <a:p>
            <a:pPr algn="ctr"/>
            <a:endParaRPr lang="en-US"/>
          </a:p>
        </p:txBody>
      </p:sp>
      <p:sp>
        <p:nvSpPr>
          <p:cNvPr id="7" name="Rectangle 6">
            <a:extLst>
              <a:ext uri="{FF2B5EF4-FFF2-40B4-BE49-F238E27FC236}">
                <a16:creationId xmlns:a16="http://schemas.microsoft.com/office/drawing/2014/main" id="{F2876AE8-3BC6-9240-F336-47673660A9BE}"/>
              </a:ext>
            </a:extLst>
          </p:cNvPr>
          <p:cNvSpPr/>
          <p:nvPr/>
        </p:nvSpPr>
        <p:spPr>
          <a:xfrm>
            <a:off x="-7620" y="6753044"/>
            <a:ext cx="12207240" cy="104956"/>
          </a:xfrm>
          <a:prstGeom prst="rect">
            <a:avLst/>
          </a:prstGeom>
          <a:solidFill>
            <a:srgbClr val="004568">
              <a:alpha val="81961"/>
            </a:srgbClr>
          </a:solidFill>
          <a:ln>
            <a:solidFill>
              <a:srgbClr val="004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D7289C3-A84D-94CE-048C-7385AF0815BC}"/>
              </a:ext>
            </a:extLst>
          </p:cNvPr>
          <p:cNvSpPr txBox="1"/>
          <p:nvPr/>
        </p:nvSpPr>
        <p:spPr>
          <a:xfrm>
            <a:off x="334296" y="1263675"/>
            <a:ext cx="11413958" cy="4893647"/>
          </a:xfrm>
          <a:prstGeom prst="rect">
            <a:avLst/>
          </a:prstGeom>
          <a:noFill/>
        </p:spPr>
        <p:txBody>
          <a:bodyPr wrap="none" rtlCol="0">
            <a:spAutoFit/>
          </a:bodyPr>
          <a:lstStyle/>
          <a:p>
            <a:r>
              <a:rPr lang="en-US" sz="3600"/>
              <a:t>Review the local wellness policy requirements</a:t>
            </a:r>
          </a:p>
          <a:p>
            <a:r>
              <a:rPr lang="en-US" sz="2800" i="1">
                <a:solidFill>
                  <a:srgbClr val="003399"/>
                </a:solidFill>
              </a:rPr>
              <a:t>(See checklist Alabamaachieves.org&gt;Community&gt;Child Nutrition Programs&gt;</a:t>
            </a:r>
          </a:p>
          <a:p>
            <a:r>
              <a:rPr lang="en-US" sz="2800" i="1">
                <a:solidFill>
                  <a:srgbClr val="003399"/>
                </a:solidFill>
              </a:rPr>
              <a:t>School Nutrition&gt;Local Wellness Policy&gt;Local Wellness</a:t>
            </a:r>
          </a:p>
          <a:p>
            <a:r>
              <a:rPr lang="en-US" sz="2800" i="1">
                <a:solidFill>
                  <a:srgbClr val="003399"/>
                </a:solidFill>
              </a:rPr>
              <a:t>Policy Checklist)</a:t>
            </a:r>
          </a:p>
          <a:p>
            <a:r>
              <a:rPr lang="en-US" sz="3600"/>
              <a:t>Review Alabama Implementation of USDA Smart Snacks in </a:t>
            </a:r>
          </a:p>
          <a:p>
            <a:r>
              <a:rPr lang="en-US" sz="3600"/>
              <a:t>School and Fundraising Activities </a:t>
            </a:r>
            <a:r>
              <a:rPr lang="en-US" sz="2800" i="1">
                <a:solidFill>
                  <a:srgbClr val="003399"/>
                </a:solidFill>
              </a:rPr>
              <a:t>(See Alabamaachieves.org&gt;</a:t>
            </a:r>
          </a:p>
          <a:p>
            <a:r>
              <a:rPr lang="en-US" sz="2800" i="1">
                <a:solidFill>
                  <a:srgbClr val="003399"/>
                </a:solidFill>
              </a:rPr>
              <a:t>Community&gt;Child Nutrition Programs&gt;School Nutrition&gt;Smart Snack </a:t>
            </a:r>
          </a:p>
          <a:p>
            <a:r>
              <a:rPr lang="en-US" sz="2800" i="1">
                <a:solidFill>
                  <a:srgbClr val="003399"/>
                </a:solidFill>
              </a:rPr>
              <a:t>Standards&gt;Smart Snack and Fundraiser Guidance and </a:t>
            </a:r>
          </a:p>
          <a:p>
            <a:r>
              <a:rPr lang="en-US" sz="2800" i="1">
                <a:solidFill>
                  <a:srgbClr val="003399"/>
                </a:solidFill>
              </a:rPr>
              <a:t>Implementation)</a:t>
            </a:r>
          </a:p>
          <a:p>
            <a:r>
              <a:rPr lang="en-US" sz="3600"/>
              <a:t>LEAs may have stricter standards than the Federal standards</a:t>
            </a:r>
          </a:p>
        </p:txBody>
      </p:sp>
    </p:spTree>
    <p:extLst>
      <p:ext uri="{BB962C8B-B14F-4D97-AF65-F5344CB8AC3E}">
        <p14:creationId xmlns:p14="http://schemas.microsoft.com/office/powerpoint/2010/main" val="567750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7620" y="0"/>
            <a:ext cx="12207240" cy="1263675"/>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t>Assessing the Wellness Policy</a:t>
            </a:r>
          </a:p>
        </p:txBody>
      </p:sp>
      <p:sp>
        <p:nvSpPr>
          <p:cNvPr id="7" name="Rectangle 6">
            <a:extLst>
              <a:ext uri="{FF2B5EF4-FFF2-40B4-BE49-F238E27FC236}">
                <a16:creationId xmlns:a16="http://schemas.microsoft.com/office/drawing/2014/main" id="{F2876AE8-3BC6-9240-F336-47673660A9BE}"/>
              </a:ext>
            </a:extLst>
          </p:cNvPr>
          <p:cNvSpPr/>
          <p:nvPr/>
        </p:nvSpPr>
        <p:spPr>
          <a:xfrm>
            <a:off x="-7620" y="6753044"/>
            <a:ext cx="12207240" cy="104956"/>
          </a:xfrm>
          <a:prstGeom prst="rect">
            <a:avLst/>
          </a:prstGeom>
          <a:solidFill>
            <a:srgbClr val="004568">
              <a:alpha val="81961"/>
            </a:srgbClr>
          </a:solidFill>
          <a:ln>
            <a:solidFill>
              <a:srgbClr val="004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D7289C3-A84D-94CE-048C-7385AF0815BC}"/>
              </a:ext>
            </a:extLst>
          </p:cNvPr>
          <p:cNvSpPr txBox="1"/>
          <p:nvPr/>
        </p:nvSpPr>
        <p:spPr>
          <a:xfrm>
            <a:off x="501445" y="1499980"/>
            <a:ext cx="11366090" cy="5016758"/>
          </a:xfrm>
          <a:prstGeom prst="rect">
            <a:avLst/>
          </a:prstGeom>
          <a:noFill/>
        </p:spPr>
        <p:txBody>
          <a:bodyPr wrap="square" rtlCol="0">
            <a:spAutoFit/>
          </a:bodyPr>
          <a:lstStyle/>
          <a:p>
            <a:pPr marL="571500" indent="-571500">
              <a:buFont typeface="Arial" panose="020B0604020202020204" pitchFamily="34" charset="0"/>
              <a:buChar char="•"/>
            </a:pPr>
            <a:r>
              <a:rPr lang="en-US" sz="4000"/>
              <a:t>Compare local wellness policy to model policy </a:t>
            </a:r>
          </a:p>
          <a:p>
            <a:pPr marL="571500" indent="-571500">
              <a:buFont typeface="Arial" panose="020B0604020202020204" pitchFamily="34" charset="0"/>
              <a:buChar char="•"/>
            </a:pPr>
            <a:r>
              <a:rPr lang="en-US" sz="4000"/>
              <a:t>Complete the selected assessment tool </a:t>
            </a:r>
          </a:p>
          <a:p>
            <a:pPr marL="571500" indent="-571500">
              <a:buFont typeface="Arial" panose="020B0604020202020204" pitchFamily="34" charset="0"/>
              <a:buChar char="•"/>
            </a:pPr>
            <a:r>
              <a:rPr lang="en-US" sz="4000"/>
              <a:t>Assess compliance in policy and practice with </a:t>
            </a:r>
          </a:p>
          <a:p>
            <a:r>
              <a:rPr lang="en-US" sz="4000"/>
              <a:t>	 state/federal requirements  </a:t>
            </a:r>
          </a:p>
          <a:p>
            <a:pPr marL="571500" indent="-571500">
              <a:buFont typeface="Arial" panose="020B0604020202020204" pitchFamily="34" charset="0"/>
              <a:buChar char="•"/>
            </a:pPr>
            <a:r>
              <a:rPr lang="en-US" sz="4000"/>
              <a:t>Document progress toward goals  </a:t>
            </a:r>
          </a:p>
          <a:p>
            <a:pPr marL="571500" indent="-571500">
              <a:buFont typeface="Arial" panose="020B0604020202020204" pitchFamily="34" charset="0"/>
              <a:buChar char="•"/>
            </a:pPr>
            <a:r>
              <a:rPr lang="en-US" sz="4000"/>
              <a:t>Identify connections between policy and practice</a:t>
            </a:r>
          </a:p>
          <a:p>
            <a:pPr marL="571500" indent="-571500">
              <a:buFont typeface="Arial" panose="020B0604020202020204" pitchFamily="34" charset="0"/>
              <a:buChar char="•"/>
            </a:pPr>
            <a:r>
              <a:rPr lang="en-US" sz="4000"/>
              <a:t>Share assessment with public and during AR  </a:t>
            </a:r>
          </a:p>
          <a:p>
            <a:pPr marL="571500" indent="-571500">
              <a:buFont typeface="Arial" panose="020B0604020202020204" pitchFamily="34" charset="0"/>
              <a:buChar char="•"/>
            </a:pPr>
            <a:r>
              <a:rPr lang="en-US" sz="4000"/>
              <a:t>Summarize and Share Finding</a:t>
            </a:r>
          </a:p>
        </p:txBody>
      </p:sp>
    </p:spTree>
    <p:extLst>
      <p:ext uri="{BB962C8B-B14F-4D97-AF65-F5344CB8AC3E}">
        <p14:creationId xmlns:p14="http://schemas.microsoft.com/office/powerpoint/2010/main" val="3836766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0" y="0"/>
            <a:ext cx="12207240" cy="1263675"/>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t>Covid 19 Triennial Assessment Waiver</a:t>
            </a:r>
          </a:p>
        </p:txBody>
      </p:sp>
      <p:sp>
        <p:nvSpPr>
          <p:cNvPr id="7" name="Rectangle 6">
            <a:extLst>
              <a:ext uri="{FF2B5EF4-FFF2-40B4-BE49-F238E27FC236}">
                <a16:creationId xmlns:a16="http://schemas.microsoft.com/office/drawing/2014/main" id="{F2876AE8-3BC6-9240-F336-47673660A9BE}"/>
              </a:ext>
            </a:extLst>
          </p:cNvPr>
          <p:cNvSpPr/>
          <p:nvPr/>
        </p:nvSpPr>
        <p:spPr>
          <a:xfrm>
            <a:off x="-7620" y="6753044"/>
            <a:ext cx="12207240" cy="104956"/>
          </a:xfrm>
          <a:prstGeom prst="rect">
            <a:avLst/>
          </a:prstGeom>
          <a:solidFill>
            <a:srgbClr val="004568">
              <a:alpha val="81961"/>
            </a:srgbClr>
          </a:solidFill>
          <a:ln>
            <a:solidFill>
              <a:srgbClr val="004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D7289C3-A84D-94CE-048C-7385AF0815BC}"/>
              </a:ext>
            </a:extLst>
          </p:cNvPr>
          <p:cNvSpPr txBox="1"/>
          <p:nvPr/>
        </p:nvSpPr>
        <p:spPr>
          <a:xfrm>
            <a:off x="786580" y="1691149"/>
            <a:ext cx="11079251" cy="4062651"/>
          </a:xfrm>
          <a:prstGeom prst="rect">
            <a:avLst/>
          </a:prstGeom>
          <a:noFill/>
        </p:spPr>
        <p:txBody>
          <a:bodyPr wrap="none" rtlCol="0">
            <a:spAutoFit/>
          </a:bodyPr>
          <a:lstStyle/>
          <a:p>
            <a:r>
              <a:rPr lang="en-US" sz="4000"/>
              <a:t>Based on July 1, 2017, implementation of local </a:t>
            </a:r>
          </a:p>
          <a:p>
            <a:r>
              <a:rPr lang="en-US" sz="4000"/>
              <a:t>school wellness policy, the first triennial assessment </a:t>
            </a:r>
          </a:p>
          <a:p>
            <a:r>
              <a:rPr lang="en-US" sz="4000"/>
              <a:t>should have been conducted by June 30, 2020.</a:t>
            </a:r>
          </a:p>
          <a:p>
            <a:endParaRPr lang="en-US" sz="4000"/>
          </a:p>
          <a:p>
            <a:r>
              <a:rPr lang="en-US" sz="4000"/>
              <a:t>Due to the covid-19 pandemic, the triennial </a:t>
            </a:r>
          </a:p>
          <a:p>
            <a:r>
              <a:rPr lang="en-US" sz="4000"/>
              <a:t>assessment date was changed to June 30, 2023.  </a:t>
            </a:r>
          </a:p>
          <a:p>
            <a:endParaRPr lang="en-US"/>
          </a:p>
        </p:txBody>
      </p:sp>
    </p:spTree>
    <p:extLst>
      <p:ext uri="{BB962C8B-B14F-4D97-AF65-F5344CB8AC3E}">
        <p14:creationId xmlns:p14="http://schemas.microsoft.com/office/powerpoint/2010/main" val="1082376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7620" y="0"/>
            <a:ext cx="12207240" cy="1263675"/>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t>ALSDE Local Wellness Policy Triennial Assessment Report</a:t>
            </a:r>
          </a:p>
        </p:txBody>
      </p:sp>
      <p:sp>
        <p:nvSpPr>
          <p:cNvPr id="7" name="Rectangle 6">
            <a:extLst>
              <a:ext uri="{FF2B5EF4-FFF2-40B4-BE49-F238E27FC236}">
                <a16:creationId xmlns:a16="http://schemas.microsoft.com/office/drawing/2014/main" id="{F2876AE8-3BC6-9240-F336-47673660A9BE}"/>
              </a:ext>
            </a:extLst>
          </p:cNvPr>
          <p:cNvSpPr/>
          <p:nvPr/>
        </p:nvSpPr>
        <p:spPr>
          <a:xfrm>
            <a:off x="-7620" y="6753044"/>
            <a:ext cx="12207240" cy="104956"/>
          </a:xfrm>
          <a:prstGeom prst="rect">
            <a:avLst/>
          </a:prstGeom>
          <a:solidFill>
            <a:srgbClr val="004568">
              <a:alpha val="81961"/>
            </a:srgbClr>
          </a:solidFill>
          <a:ln>
            <a:solidFill>
              <a:srgbClr val="004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D7289C3-A84D-94CE-048C-7385AF0815BC}"/>
              </a:ext>
            </a:extLst>
          </p:cNvPr>
          <p:cNvSpPr txBox="1"/>
          <p:nvPr/>
        </p:nvSpPr>
        <p:spPr>
          <a:xfrm>
            <a:off x="474161" y="1613072"/>
            <a:ext cx="6654226" cy="5232202"/>
          </a:xfrm>
          <a:prstGeom prst="rect">
            <a:avLst/>
          </a:prstGeom>
          <a:noFill/>
        </p:spPr>
        <p:txBody>
          <a:bodyPr wrap="square" rtlCol="0">
            <a:spAutoFit/>
          </a:bodyPr>
          <a:lstStyle/>
          <a:p>
            <a:r>
              <a:rPr lang="en-US" sz="4000"/>
              <a:t>Use to organize and collect </a:t>
            </a:r>
          </a:p>
          <a:p>
            <a:r>
              <a:rPr lang="en-US" sz="4000"/>
              <a:t>information.</a:t>
            </a:r>
          </a:p>
          <a:p>
            <a:r>
              <a:rPr lang="en-US" sz="4000"/>
              <a:t>Keep on file for AR.</a:t>
            </a:r>
          </a:p>
          <a:p>
            <a:r>
              <a:rPr lang="en-US" sz="4000"/>
              <a:t>Maintain supporting </a:t>
            </a:r>
          </a:p>
          <a:p>
            <a:r>
              <a:rPr lang="en-US" sz="4000"/>
              <a:t>information from triennial</a:t>
            </a:r>
          </a:p>
          <a:p>
            <a:r>
              <a:rPr lang="en-US" sz="4000"/>
              <a:t>Assessments with this template</a:t>
            </a:r>
          </a:p>
          <a:p>
            <a:endParaRPr lang="en-US"/>
          </a:p>
          <a:p>
            <a:r>
              <a:rPr lang="en-US"/>
              <a:t>Go Alabamaachieves.org</a:t>
            </a:r>
          </a:p>
          <a:p>
            <a:endParaRPr lang="en-US"/>
          </a:p>
        </p:txBody>
      </p:sp>
      <p:pic>
        <p:nvPicPr>
          <p:cNvPr id="4" name="Picture 3">
            <a:extLst>
              <a:ext uri="{FF2B5EF4-FFF2-40B4-BE49-F238E27FC236}">
                <a16:creationId xmlns:a16="http://schemas.microsoft.com/office/drawing/2014/main" id="{61D63C8B-3E8B-E35C-BC5B-F793DEFFE58F}"/>
              </a:ext>
            </a:extLst>
          </p:cNvPr>
          <p:cNvPicPr>
            <a:picLocks noChangeAspect="1"/>
          </p:cNvPicPr>
          <p:nvPr/>
        </p:nvPicPr>
        <p:blipFill>
          <a:blip r:embed="rId3"/>
          <a:stretch>
            <a:fillRect/>
          </a:stretch>
        </p:blipFill>
        <p:spPr>
          <a:xfrm rot="756326">
            <a:off x="7586210" y="1625079"/>
            <a:ext cx="3822086" cy="4617808"/>
          </a:xfrm>
          <a:prstGeom prst="rect">
            <a:avLst/>
          </a:prstGeom>
        </p:spPr>
      </p:pic>
    </p:spTree>
    <p:extLst>
      <p:ext uri="{BB962C8B-B14F-4D97-AF65-F5344CB8AC3E}">
        <p14:creationId xmlns:p14="http://schemas.microsoft.com/office/powerpoint/2010/main" val="3240371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7620" y="0"/>
            <a:ext cx="12207240" cy="1263675"/>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t>Local Wellness Policy and Administrative Review</a:t>
            </a:r>
          </a:p>
        </p:txBody>
      </p:sp>
      <p:sp>
        <p:nvSpPr>
          <p:cNvPr id="7" name="Rectangle 6">
            <a:extLst>
              <a:ext uri="{FF2B5EF4-FFF2-40B4-BE49-F238E27FC236}">
                <a16:creationId xmlns:a16="http://schemas.microsoft.com/office/drawing/2014/main" id="{F2876AE8-3BC6-9240-F336-47673660A9BE}"/>
              </a:ext>
            </a:extLst>
          </p:cNvPr>
          <p:cNvSpPr/>
          <p:nvPr/>
        </p:nvSpPr>
        <p:spPr>
          <a:xfrm>
            <a:off x="-7620" y="6753044"/>
            <a:ext cx="12207240" cy="104956"/>
          </a:xfrm>
          <a:prstGeom prst="rect">
            <a:avLst/>
          </a:prstGeom>
          <a:solidFill>
            <a:srgbClr val="004568">
              <a:alpha val="81961"/>
            </a:srgbClr>
          </a:solidFill>
          <a:ln>
            <a:solidFill>
              <a:srgbClr val="004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D7289C3-A84D-94CE-048C-7385AF0815BC}"/>
              </a:ext>
            </a:extLst>
          </p:cNvPr>
          <p:cNvSpPr txBox="1"/>
          <p:nvPr/>
        </p:nvSpPr>
        <p:spPr>
          <a:xfrm>
            <a:off x="77022" y="1450227"/>
            <a:ext cx="11937997" cy="4585871"/>
          </a:xfrm>
          <a:prstGeom prst="rect">
            <a:avLst/>
          </a:prstGeom>
          <a:noFill/>
        </p:spPr>
        <p:txBody>
          <a:bodyPr wrap="square" rtlCol="0">
            <a:spAutoFit/>
          </a:bodyPr>
          <a:lstStyle/>
          <a:p>
            <a:r>
              <a:rPr lang="en-US" sz="4000"/>
              <a:t>To prepare for the Administrative Review, LEAs must:</a:t>
            </a:r>
          </a:p>
          <a:p>
            <a:pPr marL="457200" indent="-457200">
              <a:buFont typeface="Arial" panose="020B0604020202020204" pitchFamily="34" charset="0"/>
              <a:buChar char="•"/>
            </a:pPr>
            <a:r>
              <a:rPr lang="en-US" sz="2800"/>
              <a:t>Provide a copy of appropriate web address of the current wellness policy</a:t>
            </a:r>
          </a:p>
          <a:p>
            <a:pPr marL="457200" indent="-457200">
              <a:buFont typeface="Arial" panose="020B0604020202020204" pitchFamily="34" charset="0"/>
              <a:buChar char="•"/>
            </a:pPr>
            <a:r>
              <a:rPr lang="en-US" sz="2800"/>
              <a:t>Provide documentation to confirm the policy was made available to the public</a:t>
            </a:r>
          </a:p>
          <a:p>
            <a:pPr marL="457200" indent="-457200">
              <a:buFont typeface="Arial" panose="020B0604020202020204" pitchFamily="34" charset="0"/>
              <a:buChar char="•"/>
            </a:pPr>
            <a:r>
              <a:rPr lang="en-US" sz="2800"/>
              <a:t>Provide documentation that outlines when and how the review and update </a:t>
            </a:r>
          </a:p>
          <a:p>
            <a:r>
              <a:rPr lang="en-US" sz="2800"/>
              <a:t>	of the policy was conducted</a:t>
            </a:r>
          </a:p>
          <a:p>
            <a:pPr marL="457200" indent="-457200">
              <a:buFont typeface="Arial" panose="020B0604020202020204" pitchFamily="34" charset="0"/>
              <a:buChar char="•"/>
            </a:pPr>
            <a:r>
              <a:rPr lang="en-US" sz="2800"/>
              <a:t>Provide documentation of how potential stakeholders were made aware </a:t>
            </a:r>
          </a:p>
          <a:p>
            <a:r>
              <a:rPr lang="en-US" sz="2800"/>
              <a:t>	of the opportunity to participate in the development, review, update and </a:t>
            </a:r>
          </a:p>
          <a:p>
            <a:r>
              <a:rPr lang="en-US" sz="2800"/>
              <a:t>	implementation of the plan</a:t>
            </a:r>
          </a:p>
          <a:p>
            <a:pPr marL="457200" indent="-457200">
              <a:buFont typeface="Arial" panose="020B0604020202020204" pitchFamily="34" charset="0"/>
              <a:buChar char="•"/>
            </a:pPr>
            <a:r>
              <a:rPr lang="en-US" sz="2800"/>
              <a:t>Provide documentation on assessment of the policy and how the public is made aware of the assessment results</a:t>
            </a:r>
          </a:p>
        </p:txBody>
      </p:sp>
    </p:spTree>
    <p:extLst>
      <p:ext uri="{BB962C8B-B14F-4D97-AF65-F5344CB8AC3E}">
        <p14:creationId xmlns:p14="http://schemas.microsoft.com/office/powerpoint/2010/main" val="165214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7620" y="0"/>
            <a:ext cx="12207240" cy="1263675"/>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t>Webex Recording</a:t>
            </a:r>
          </a:p>
        </p:txBody>
      </p:sp>
      <p:sp>
        <p:nvSpPr>
          <p:cNvPr id="7" name="Rectangle 6">
            <a:extLst>
              <a:ext uri="{FF2B5EF4-FFF2-40B4-BE49-F238E27FC236}">
                <a16:creationId xmlns:a16="http://schemas.microsoft.com/office/drawing/2014/main" id="{F2876AE8-3BC6-9240-F336-47673660A9BE}"/>
              </a:ext>
            </a:extLst>
          </p:cNvPr>
          <p:cNvSpPr/>
          <p:nvPr/>
        </p:nvSpPr>
        <p:spPr>
          <a:xfrm>
            <a:off x="-7620" y="6753044"/>
            <a:ext cx="12207240" cy="104956"/>
          </a:xfrm>
          <a:prstGeom prst="rect">
            <a:avLst/>
          </a:prstGeom>
          <a:solidFill>
            <a:srgbClr val="004568">
              <a:alpha val="81961"/>
            </a:srgbClr>
          </a:solidFill>
          <a:ln>
            <a:solidFill>
              <a:srgbClr val="004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6DB35DF-B93B-E251-C06E-A6B748D3CFE2}"/>
              </a:ext>
            </a:extLst>
          </p:cNvPr>
          <p:cNvSpPr txBox="1"/>
          <p:nvPr/>
        </p:nvSpPr>
        <p:spPr>
          <a:xfrm>
            <a:off x="576775" y="2139856"/>
            <a:ext cx="11043139" cy="830997"/>
          </a:xfrm>
          <a:prstGeom prst="rect">
            <a:avLst/>
          </a:prstGeom>
          <a:noFill/>
        </p:spPr>
        <p:txBody>
          <a:bodyPr wrap="square">
            <a:spAutoFit/>
          </a:bodyPr>
          <a:lstStyle/>
          <a:p>
            <a:r>
              <a:rPr lang="en-US" sz="4800" b="1" dirty="0">
                <a:solidFill>
                  <a:srgbClr val="264982"/>
                </a:solidFill>
                <a:hlinkClick r:id="rId3">
                  <a:extLst>
                    <a:ext uri="{A12FA001-AC4F-418D-AE19-62706E023703}">
                      <ahyp:hlinkClr xmlns:ahyp="http://schemas.microsoft.com/office/drawing/2018/hyperlinkcolor" val="tx"/>
                    </a:ext>
                  </a:extLst>
                </a:hlinkClick>
              </a:rPr>
              <a:t>Click here to access the Webex recording</a:t>
            </a:r>
            <a:endParaRPr lang="en-US" sz="4800" b="1" dirty="0">
              <a:solidFill>
                <a:srgbClr val="264982"/>
              </a:solidFill>
            </a:endParaRPr>
          </a:p>
        </p:txBody>
      </p:sp>
    </p:spTree>
    <p:extLst>
      <p:ext uri="{BB962C8B-B14F-4D97-AF65-F5344CB8AC3E}">
        <p14:creationId xmlns:p14="http://schemas.microsoft.com/office/powerpoint/2010/main" val="149622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7620" y="0"/>
            <a:ext cx="12207240" cy="1263675"/>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t>Summary</a:t>
            </a:r>
          </a:p>
        </p:txBody>
      </p:sp>
      <p:sp>
        <p:nvSpPr>
          <p:cNvPr id="7" name="Rectangle 6">
            <a:extLst>
              <a:ext uri="{FF2B5EF4-FFF2-40B4-BE49-F238E27FC236}">
                <a16:creationId xmlns:a16="http://schemas.microsoft.com/office/drawing/2014/main" id="{F2876AE8-3BC6-9240-F336-47673660A9BE}"/>
              </a:ext>
            </a:extLst>
          </p:cNvPr>
          <p:cNvSpPr/>
          <p:nvPr/>
        </p:nvSpPr>
        <p:spPr>
          <a:xfrm>
            <a:off x="-7620" y="6753044"/>
            <a:ext cx="12207240" cy="104956"/>
          </a:xfrm>
          <a:prstGeom prst="rect">
            <a:avLst/>
          </a:prstGeom>
          <a:solidFill>
            <a:srgbClr val="004568">
              <a:alpha val="81961"/>
            </a:srgbClr>
          </a:solidFill>
          <a:ln>
            <a:solidFill>
              <a:srgbClr val="004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D7289C3-A84D-94CE-048C-7385AF0815BC}"/>
              </a:ext>
            </a:extLst>
          </p:cNvPr>
          <p:cNvSpPr txBox="1"/>
          <p:nvPr/>
        </p:nvSpPr>
        <p:spPr>
          <a:xfrm>
            <a:off x="295153" y="1263675"/>
            <a:ext cx="10913621" cy="5940088"/>
          </a:xfrm>
          <a:prstGeom prst="rect">
            <a:avLst/>
          </a:prstGeom>
          <a:noFill/>
        </p:spPr>
        <p:txBody>
          <a:bodyPr wrap="square" rtlCol="0">
            <a:spAutoFit/>
          </a:bodyPr>
          <a:lstStyle/>
          <a:p>
            <a:r>
              <a:rPr lang="en-US" sz="2400"/>
              <a:t>Determine when your triennial assessment is due.</a:t>
            </a:r>
          </a:p>
          <a:p>
            <a:r>
              <a:rPr lang="en-US" sz="2400"/>
              <a:t>Review the current school wellness policy.</a:t>
            </a:r>
          </a:p>
          <a:p>
            <a:r>
              <a:rPr lang="en-US" sz="2400"/>
              <a:t>Contact committee members.</a:t>
            </a:r>
          </a:p>
          <a:p>
            <a:r>
              <a:rPr lang="en-US" sz="2400"/>
              <a:t>Recruit new members, if necessary.</a:t>
            </a:r>
          </a:p>
          <a:p>
            <a:r>
              <a:rPr lang="en-US" sz="2400"/>
              <a:t>Schedule wellness meeting.</a:t>
            </a:r>
          </a:p>
          <a:p>
            <a:r>
              <a:rPr lang="en-US" sz="2400"/>
              <a:t>Review online wellness assessment tool.</a:t>
            </a:r>
          </a:p>
          <a:p>
            <a:r>
              <a:rPr lang="en-US" sz="2400"/>
              <a:t>Assign portions of the tool to committee members.</a:t>
            </a:r>
          </a:p>
          <a:p>
            <a:r>
              <a:rPr lang="en-US" sz="2400"/>
              <a:t>Collect and collate survey information.</a:t>
            </a:r>
          </a:p>
          <a:p>
            <a:r>
              <a:rPr lang="en-US" sz="2400"/>
              <a:t>Meet with committee to review assessment and develop assessment summary.</a:t>
            </a:r>
          </a:p>
          <a:p>
            <a:r>
              <a:rPr lang="en-US" sz="2400"/>
              <a:t>Revise wellness plan, if necessary.</a:t>
            </a:r>
          </a:p>
          <a:p>
            <a:r>
              <a:rPr lang="en-US" sz="2400"/>
              <a:t>Submit for board approval.</a:t>
            </a:r>
          </a:p>
          <a:p>
            <a:r>
              <a:rPr lang="en-US" sz="2400"/>
              <a:t>Post assessment and wellness plan for public access.</a:t>
            </a:r>
          </a:p>
          <a:p>
            <a:r>
              <a:rPr lang="en-US" sz="2400"/>
              <a:t>Maintain committee minutes, sign in sheet, agenda, and supporting assessment documentation.</a:t>
            </a:r>
          </a:p>
          <a:p>
            <a:endParaRPr lang="en-US" sz="4400"/>
          </a:p>
        </p:txBody>
      </p:sp>
    </p:spTree>
    <p:extLst>
      <p:ext uri="{BB962C8B-B14F-4D97-AF65-F5344CB8AC3E}">
        <p14:creationId xmlns:p14="http://schemas.microsoft.com/office/powerpoint/2010/main" val="3718252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0" y="-2458"/>
            <a:ext cx="3440229" cy="6858000"/>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t>Resources</a:t>
            </a:r>
          </a:p>
        </p:txBody>
      </p:sp>
      <p:sp>
        <p:nvSpPr>
          <p:cNvPr id="2" name="TextBox 1">
            <a:extLst>
              <a:ext uri="{FF2B5EF4-FFF2-40B4-BE49-F238E27FC236}">
                <a16:creationId xmlns:a16="http://schemas.microsoft.com/office/drawing/2014/main" id="{676E9F3A-1485-33AD-6AB3-E2729F154D93}"/>
              </a:ext>
            </a:extLst>
          </p:cNvPr>
          <p:cNvSpPr txBox="1"/>
          <p:nvPr/>
        </p:nvSpPr>
        <p:spPr>
          <a:xfrm>
            <a:off x="3539613" y="511277"/>
            <a:ext cx="8402239" cy="7017306"/>
          </a:xfrm>
          <a:prstGeom prst="rect">
            <a:avLst/>
          </a:prstGeom>
          <a:noFill/>
        </p:spPr>
        <p:txBody>
          <a:bodyPr wrap="square" rtlCol="0">
            <a:spAutoFit/>
          </a:bodyPr>
          <a:lstStyle/>
          <a:p>
            <a:r>
              <a:rPr lang="en-US">
                <a:hlinkClick r:id="rId3"/>
              </a:rPr>
              <a:t>Smart-Snack-and-Fundraiser-Guidance-and-Implementation.pdf (alabamaachieves.org)</a:t>
            </a:r>
            <a:endParaRPr lang="en-US"/>
          </a:p>
          <a:p>
            <a:endParaRPr lang="en-US">
              <a:hlinkClick r:id="rId4"/>
            </a:endParaRPr>
          </a:p>
          <a:p>
            <a:r>
              <a:rPr lang="en-US">
                <a:hlinkClick r:id="rId4"/>
              </a:rPr>
              <a:t>ALSDE-Local-Wellness-Policy-Checklist.pdf (alabamaachieves.org)</a:t>
            </a:r>
            <a:endParaRPr lang="en-US"/>
          </a:p>
          <a:p>
            <a:endParaRPr lang="en-US"/>
          </a:p>
          <a:p>
            <a:r>
              <a:rPr lang="en-US">
                <a:hlinkClick r:id="rId5"/>
              </a:rPr>
              <a:t>CNP_2021525_Local-Wellness-Policy-Triennial-Assessment-Report-Template_</a:t>
            </a:r>
          </a:p>
          <a:p>
            <a:r>
              <a:rPr lang="en-US">
                <a:hlinkClick r:id="rId5"/>
              </a:rPr>
              <a:t>V1.0.pdf (alabamaachieves.org)</a:t>
            </a:r>
            <a:endParaRPr lang="en-US"/>
          </a:p>
          <a:p>
            <a:endParaRPr lang="en-US"/>
          </a:p>
          <a:p>
            <a:r>
              <a:rPr lang="en-US"/>
              <a:t>USDA Resources</a:t>
            </a:r>
          </a:p>
          <a:p>
            <a:r>
              <a:rPr lang="en-US">
                <a:hlinkClick r:id="rId6"/>
              </a:rPr>
              <a:t>https://www.fns.usda.gov/tn/local-school-wellness-policy</a:t>
            </a:r>
            <a:endParaRPr lang="en-US"/>
          </a:p>
          <a:p>
            <a:endParaRPr lang="en-US"/>
          </a:p>
          <a:p>
            <a:r>
              <a:rPr lang="en-US">
                <a:hlinkClick r:id="rId7"/>
              </a:rPr>
              <a:t>https://theicn.org/icn-resources-a-z/sustaining-and-strengthening-local-</a:t>
            </a:r>
            <a:endParaRPr lang="en-US"/>
          </a:p>
          <a:p>
            <a:r>
              <a:rPr lang="en-US"/>
              <a:t>wellness-initiatives/</a:t>
            </a:r>
          </a:p>
          <a:p>
            <a:endParaRPr lang="en-US"/>
          </a:p>
          <a:p>
            <a:r>
              <a:rPr lang="en-US"/>
              <a:t>Assessment Tools:</a:t>
            </a:r>
          </a:p>
          <a:p>
            <a:endParaRPr lang="en-US"/>
          </a:p>
          <a:p>
            <a:r>
              <a:rPr lang="en-US" err="1">
                <a:hlinkClick r:id="rId8"/>
              </a:rPr>
              <a:t>WellSAT</a:t>
            </a:r>
            <a:r>
              <a:rPr lang="en-US">
                <a:hlinkClick r:id="rId8"/>
              </a:rPr>
              <a:t>: Rudd Center — Home</a:t>
            </a:r>
            <a:endParaRPr lang="en-US"/>
          </a:p>
          <a:p>
            <a:endParaRPr lang="en-US"/>
          </a:p>
          <a:p>
            <a:r>
              <a:rPr lang="en-US">
                <a:hlinkClick r:id="rId9"/>
              </a:rPr>
              <a:t>Alliance for a Healthier Generation</a:t>
            </a:r>
            <a:endParaRPr lang="en-US"/>
          </a:p>
          <a:p>
            <a:endParaRPr lang="en-US"/>
          </a:p>
          <a:p>
            <a:r>
              <a:rPr lang="en-US">
                <a:hlinkClick r:id="rId10"/>
              </a:rPr>
              <a:t>CDC Healthy Schools Assessment</a:t>
            </a:r>
            <a:endParaRPr lang="en-US"/>
          </a:p>
          <a:p>
            <a:endParaRPr lang="en-US"/>
          </a:p>
          <a:p>
            <a:endParaRPr lang="en-US"/>
          </a:p>
          <a:p>
            <a:endParaRPr lang="en-US"/>
          </a:p>
          <a:p>
            <a:endParaRPr lang="en-US"/>
          </a:p>
          <a:p>
            <a:endParaRPr lang="en-US"/>
          </a:p>
        </p:txBody>
      </p:sp>
    </p:spTree>
    <p:extLst>
      <p:ext uri="{BB962C8B-B14F-4D97-AF65-F5344CB8AC3E}">
        <p14:creationId xmlns:p14="http://schemas.microsoft.com/office/powerpoint/2010/main" val="39718333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004D14-451F-E353-2C57-965633407A8F}"/>
              </a:ext>
            </a:extLst>
          </p:cNvPr>
          <p:cNvPicPr>
            <a:picLocks noChangeAspect="1"/>
          </p:cNvPicPr>
          <p:nvPr/>
        </p:nvPicPr>
        <p:blipFill>
          <a:blip r:embed="rId3"/>
          <a:stretch>
            <a:fillRect/>
          </a:stretch>
        </p:blipFill>
        <p:spPr>
          <a:xfrm>
            <a:off x="-7620" y="0"/>
            <a:ext cx="12207240" cy="98907"/>
          </a:xfrm>
          <a:prstGeom prst="rect">
            <a:avLst/>
          </a:prstGeom>
        </p:spPr>
      </p:pic>
      <p:pic>
        <p:nvPicPr>
          <p:cNvPr id="5" name="Picture 4">
            <a:extLst>
              <a:ext uri="{FF2B5EF4-FFF2-40B4-BE49-F238E27FC236}">
                <a16:creationId xmlns:a16="http://schemas.microsoft.com/office/drawing/2014/main" id="{C3ACEB52-D520-AE36-1182-EACB50BA6684}"/>
              </a:ext>
            </a:extLst>
          </p:cNvPr>
          <p:cNvPicPr>
            <a:picLocks noChangeAspect="1"/>
          </p:cNvPicPr>
          <p:nvPr/>
        </p:nvPicPr>
        <p:blipFill rotWithShape="1">
          <a:blip r:embed="rId4"/>
          <a:srcRect b="13643"/>
          <a:stretch/>
        </p:blipFill>
        <p:spPr>
          <a:xfrm>
            <a:off x="2379208" y="3067665"/>
            <a:ext cx="7433584" cy="2392162"/>
          </a:xfrm>
          <a:prstGeom prst="rect">
            <a:avLst/>
          </a:prstGeom>
        </p:spPr>
      </p:pic>
      <p:pic>
        <p:nvPicPr>
          <p:cNvPr id="6" name="Picture 5">
            <a:extLst>
              <a:ext uri="{FF2B5EF4-FFF2-40B4-BE49-F238E27FC236}">
                <a16:creationId xmlns:a16="http://schemas.microsoft.com/office/drawing/2014/main" id="{1209A75D-951E-C31C-89B3-606DC157A52B}"/>
              </a:ext>
            </a:extLst>
          </p:cNvPr>
          <p:cNvPicPr>
            <a:picLocks noChangeAspect="1"/>
          </p:cNvPicPr>
          <p:nvPr/>
        </p:nvPicPr>
        <p:blipFill>
          <a:blip r:embed="rId5"/>
          <a:stretch>
            <a:fillRect/>
          </a:stretch>
        </p:blipFill>
        <p:spPr>
          <a:xfrm>
            <a:off x="7620" y="5570463"/>
            <a:ext cx="12192000" cy="1287537"/>
          </a:xfrm>
          <a:prstGeom prst="rect">
            <a:avLst/>
          </a:prstGeom>
        </p:spPr>
      </p:pic>
      <p:sp>
        <p:nvSpPr>
          <p:cNvPr id="8" name="TextBox 7">
            <a:extLst>
              <a:ext uri="{FF2B5EF4-FFF2-40B4-BE49-F238E27FC236}">
                <a16:creationId xmlns:a16="http://schemas.microsoft.com/office/drawing/2014/main" id="{E4294C87-E2CA-65D0-D27B-425C66478E94}"/>
              </a:ext>
            </a:extLst>
          </p:cNvPr>
          <p:cNvSpPr txBox="1"/>
          <p:nvPr/>
        </p:nvSpPr>
        <p:spPr>
          <a:xfrm>
            <a:off x="820991" y="382510"/>
            <a:ext cx="8057537" cy="3046988"/>
          </a:xfrm>
          <a:prstGeom prst="rect">
            <a:avLst/>
          </a:prstGeom>
          <a:noFill/>
        </p:spPr>
        <p:txBody>
          <a:bodyPr wrap="square">
            <a:spAutoFit/>
          </a:bodyPr>
          <a:lstStyle/>
          <a:p>
            <a:r>
              <a:rPr lang="en-US" sz="2400">
                <a:cs typeface="Calibri"/>
              </a:rPr>
              <a:t>Email: </a:t>
            </a:r>
          </a:p>
          <a:p>
            <a:r>
              <a:rPr lang="en-US" sz="2400">
                <a:cs typeface="Calibri"/>
              </a:rPr>
              <a:t>cnpnslp@alsde.edu</a:t>
            </a:r>
          </a:p>
          <a:p>
            <a:r>
              <a:rPr lang="en-US" sz="2400">
                <a:cs typeface="Calibri"/>
                <a:hlinkClick r:id="rId6">
                  <a:extLst>
                    <a:ext uri="{A12FA001-AC4F-418D-AE19-62706E023703}">
                      <ahyp:hlinkClr xmlns:ahyp="http://schemas.microsoft.com/office/drawing/2018/hyperlinkcolor" val="tx"/>
                    </a:ext>
                  </a:extLst>
                </a:hlinkClick>
              </a:rPr>
              <a:t>loria.hunter@alsde.edu</a:t>
            </a:r>
            <a:endParaRPr lang="en-US" sz="2400">
              <a:cs typeface="Calibri"/>
            </a:endParaRPr>
          </a:p>
          <a:p>
            <a:endParaRPr lang="en-US" sz="2400" b="1">
              <a:cs typeface="Calibri"/>
            </a:endParaRPr>
          </a:p>
          <a:p>
            <a:r>
              <a:rPr lang="en-US" sz="2400" b="1">
                <a:cs typeface="Calibri"/>
              </a:rPr>
              <a:t>Subject Line:  </a:t>
            </a:r>
            <a:r>
              <a:rPr lang="en-US" sz="2400">
                <a:cs typeface="Calibri"/>
              </a:rPr>
              <a:t>New Director November Webinar Question</a:t>
            </a:r>
          </a:p>
          <a:p>
            <a:endParaRPr lang="en-US" sz="2400">
              <a:cs typeface="Calibri"/>
            </a:endParaRPr>
          </a:p>
          <a:p>
            <a:r>
              <a:rPr lang="en-US" sz="2400" b="1">
                <a:cs typeface="Calibri"/>
              </a:rPr>
              <a:t>Remember</a:t>
            </a:r>
            <a:r>
              <a:rPr lang="en-US" sz="2400">
                <a:cs typeface="Calibri"/>
              </a:rPr>
              <a:t>:  Questions and answers will be compiled and shared via email.  </a:t>
            </a:r>
          </a:p>
        </p:txBody>
      </p:sp>
    </p:spTree>
    <p:extLst>
      <p:ext uri="{BB962C8B-B14F-4D97-AF65-F5344CB8AC3E}">
        <p14:creationId xmlns:p14="http://schemas.microsoft.com/office/powerpoint/2010/main" val="3450008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289A212-3A3A-6D03-18B6-DD97DBE13B35}"/>
              </a:ext>
            </a:extLst>
          </p:cNvPr>
          <p:cNvPicPr>
            <a:picLocks noChangeAspect="1"/>
          </p:cNvPicPr>
          <p:nvPr/>
        </p:nvPicPr>
        <p:blipFill rotWithShape="1">
          <a:blip r:embed="rId3"/>
          <a:srcRect l="250" t="-147" r="-250" b="147"/>
          <a:stretch/>
        </p:blipFill>
        <p:spPr>
          <a:xfrm>
            <a:off x="0" y="220544"/>
            <a:ext cx="12192000" cy="6254338"/>
          </a:xfrm>
          <a:prstGeom prst="rect">
            <a:avLst/>
          </a:prstGeom>
        </p:spPr>
      </p:pic>
      <p:sp>
        <p:nvSpPr>
          <p:cNvPr id="5" name="Rectangle 4">
            <a:extLst>
              <a:ext uri="{FF2B5EF4-FFF2-40B4-BE49-F238E27FC236}">
                <a16:creationId xmlns:a16="http://schemas.microsoft.com/office/drawing/2014/main" id="{3C525172-617F-DF69-9D7E-3023CF8DBD2C}"/>
              </a:ext>
            </a:extLst>
          </p:cNvPr>
          <p:cNvSpPr>
            <a:spLocks noChangeArrowheads="1"/>
          </p:cNvSpPr>
          <p:nvPr/>
        </p:nvSpPr>
        <p:spPr bwMode="auto">
          <a:xfrm>
            <a:off x="131666" y="904363"/>
            <a:ext cx="11766429"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defTabSz="914400" eaLnBrk="0" fontAlgn="base" hangingPunct="0">
              <a:spcBef>
                <a:spcPct val="0"/>
              </a:spcBef>
              <a:spcAft>
                <a:spcPct val="0"/>
              </a:spcAft>
            </a:pPr>
            <a:r>
              <a:rPr lang="en-US" altLang="en-US" sz="1200">
                <a:solidFill>
                  <a:srgbClr val="000000"/>
                </a:solidFill>
                <a:latin typeface="Century Gothic" panose="020B0502020202020204" pitchFamily="34" charset="0"/>
                <a:ea typeface="Calibri" panose="020F050202020403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a:t>
            </a:r>
            <a:r>
              <a:rPr lang="en-US" altLang="en-US" sz="1200">
                <a:latin typeface="Century Gothic" panose="020B0502020202020204" pitchFamily="34" charset="0"/>
                <a:ea typeface="Calibri" panose="020F0502020204030204" pitchFamily="34" charset="0"/>
                <a:cs typeface="Arial" panose="020B0604020202020204" pitchFamily="34" charset="0"/>
              </a:rPr>
              <a:t>*</a:t>
            </a:r>
            <a:r>
              <a:rPr lang="en-US" altLang="en-US" sz="1200">
                <a:solidFill>
                  <a:srgbClr val="000000"/>
                </a:solidFill>
                <a:latin typeface="Century Gothic" panose="020B0502020202020204" pitchFamily="34" charset="0"/>
                <a:ea typeface="Calibri" panose="020F0502020204030204" pitchFamily="34" charset="0"/>
                <a:cs typeface="Arial" panose="020B0604020202020204" pitchFamily="34" charset="0"/>
              </a:rPr>
              <a:t>), disability, age, or reprisal or retaliation for prior civil rights activity.</a:t>
            </a:r>
          </a:p>
          <a:p>
            <a:pPr algn="just" defTabSz="914400" eaLnBrk="0" fontAlgn="base" hangingPunct="0">
              <a:spcBef>
                <a:spcPct val="0"/>
              </a:spcBef>
              <a:spcAft>
                <a:spcPct val="0"/>
              </a:spcAft>
            </a:pPr>
            <a:endParaRPr lang="en-US" altLang="en-US" sz="1200">
              <a:solidFill>
                <a:prstClr val="black"/>
              </a:solidFill>
              <a:latin typeface="Century Gothic" panose="020B0502020202020204" pitchFamily="34" charset="0"/>
              <a:ea typeface="Calibri" panose="020F0502020204030204" pitchFamily="34" charset="0"/>
            </a:endParaRPr>
          </a:p>
          <a:p>
            <a:pPr algn="just" defTabSz="914400" eaLnBrk="0" fontAlgn="base" hangingPunct="0">
              <a:spcBef>
                <a:spcPct val="0"/>
              </a:spcBef>
              <a:spcAft>
                <a:spcPct val="0"/>
              </a:spcAft>
            </a:pPr>
            <a:r>
              <a:rPr lang="en-US" altLang="en-US" sz="1200">
                <a:solidFill>
                  <a:srgbClr val="000000"/>
                </a:solidFill>
                <a:latin typeface="Century Gothic" panose="020B0502020202020204" pitchFamily="34" charset="0"/>
                <a:ea typeface="Calibri" panose="020F050202020403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endParaRPr lang="en-US" altLang="en-US" sz="1200">
              <a:solidFill>
                <a:prstClr val="black"/>
              </a:solidFill>
              <a:latin typeface="Century Gothic" panose="020B0502020202020204" pitchFamily="34" charset="0"/>
              <a:ea typeface="Calibri" panose="020F0502020204030204" pitchFamily="34" charset="0"/>
            </a:endParaRPr>
          </a:p>
          <a:p>
            <a:pPr algn="just" defTabSz="914400" eaLnBrk="0" fontAlgn="base" hangingPunct="0">
              <a:spcBef>
                <a:spcPct val="0"/>
              </a:spcBef>
              <a:spcAft>
                <a:spcPct val="0"/>
              </a:spcAft>
            </a:pPr>
            <a:r>
              <a:rPr lang="en-US" altLang="en-US" sz="1200">
                <a:solidFill>
                  <a:srgbClr val="000000"/>
                </a:solidFill>
                <a:latin typeface="Century Gothic" panose="020B0502020202020204" pitchFamily="34" charset="0"/>
                <a:ea typeface="Calibri" panose="020F0502020204030204" pitchFamily="34" charset="0"/>
                <a:cs typeface="Arial" panose="020B0604020202020204" pitchFamily="34" charset="0"/>
              </a:rPr>
              <a:t> </a:t>
            </a:r>
            <a:endParaRPr lang="en-US" altLang="en-US" sz="1200">
              <a:solidFill>
                <a:prstClr val="black"/>
              </a:solidFill>
              <a:latin typeface="Century Gothic" panose="020B0502020202020204" pitchFamily="34" charset="0"/>
              <a:ea typeface="Calibri" panose="020F0502020204030204" pitchFamily="34" charset="0"/>
            </a:endParaRPr>
          </a:p>
          <a:p>
            <a:pPr algn="just" defTabSz="914400" eaLnBrk="0" fontAlgn="base" hangingPunct="0">
              <a:spcBef>
                <a:spcPct val="0"/>
              </a:spcBef>
              <a:spcAft>
                <a:spcPct val="0"/>
              </a:spcAft>
            </a:pPr>
            <a:r>
              <a:rPr lang="en-US" altLang="en-US" sz="1200">
                <a:solidFill>
                  <a:srgbClr val="000000"/>
                </a:solidFill>
                <a:latin typeface="Century Gothic" panose="020B0502020202020204" pitchFamily="34" charset="0"/>
                <a:ea typeface="Calibri" panose="020F050202020403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altLang="en-US" sz="1200" b="1">
                <a:solidFill>
                  <a:srgbClr val="0070C0"/>
                </a:solidFill>
                <a:latin typeface="Century Gothic" panose="020B0502020202020204" pitchFamily="34" charset="0"/>
                <a:ea typeface="Calibri" panose="020F0502020204030204" pitchFamily="34" charset="0"/>
                <a:cs typeface="Arial" panose="020B0604020202020204" pitchFamily="34" charset="0"/>
                <a:hlinkClick r:id="rId4" tooltip="USDA Program Discrimination Complaint Form">
                  <a:extLst>
                    <a:ext uri="{A12FA001-AC4F-418D-AE19-62706E023703}">
                      <ahyp:hlinkClr xmlns:ahyp="http://schemas.microsoft.com/office/drawing/2018/hyperlinkcolor" val="tx"/>
                    </a:ext>
                  </a:extLst>
                </a:hlinkClick>
              </a:rPr>
              <a:t>USDA Program Discrimination Complaint Form</a:t>
            </a:r>
            <a:r>
              <a:rPr lang="en-US" altLang="en-US" sz="1200" b="1">
                <a:solidFill>
                  <a:srgbClr val="0070C0"/>
                </a:solidFill>
                <a:latin typeface="Century Gothic" panose="020B0502020202020204" pitchFamily="34" charset="0"/>
                <a:ea typeface="Calibri" panose="020F0502020204030204" pitchFamily="34" charset="0"/>
                <a:cs typeface="Arial" panose="020B0604020202020204" pitchFamily="34" charset="0"/>
              </a:rPr>
              <a:t>, </a:t>
            </a:r>
            <a:r>
              <a:rPr lang="en-US" altLang="en-US" sz="1200">
                <a:solidFill>
                  <a:srgbClr val="000000"/>
                </a:solidFill>
                <a:latin typeface="Century Gothic" panose="020B0502020202020204" pitchFamily="34" charset="0"/>
                <a:ea typeface="Calibri" panose="020F0502020204030204" pitchFamily="34" charset="0"/>
                <a:cs typeface="Arial" panose="020B0604020202020204" pitchFamily="34" charset="0"/>
              </a:rPr>
              <a:t>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r>
              <a:rPr lang="en-US" sz="1200" b="0" i="0">
                <a:solidFill>
                  <a:srgbClr val="000000"/>
                </a:solidFill>
                <a:effectLst/>
                <a:latin typeface="Century Gothic" panose="020B0502020202020204" pitchFamily="34" charset="0"/>
              </a:rPr>
              <a:t> </a:t>
            </a:r>
          </a:p>
          <a:p>
            <a:pPr algn="just" defTabSz="914400" eaLnBrk="0" fontAlgn="base" hangingPunct="0">
              <a:spcBef>
                <a:spcPct val="0"/>
              </a:spcBef>
              <a:spcAft>
                <a:spcPct val="0"/>
              </a:spcAft>
            </a:pPr>
            <a:endParaRPr lang="en-US" sz="1200">
              <a:solidFill>
                <a:srgbClr val="000000"/>
              </a:solidFill>
              <a:latin typeface="Century Gothic" panose="020B0502020202020204" pitchFamily="34" charset="0"/>
            </a:endParaRPr>
          </a:p>
          <a:p>
            <a:pPr algn="just" defTabSz="914400" eaLnBrk="0" fontAlgn="base" hangingPunct="0">
              <a:spcBef>
                <a:spcPct val="0"/>
              </a:spcBef>
              <a:spcAft>
                <a:spcPct val="0"/>
              </a:spcAft>
            </a:pPr>
            <a:r>
              <a:rPr lang="en-US" sz="1200" b="0" i="0">
                <a:solidFill>
                  <a:srgbClr val="000000"/>
                </a:solidFill>
                <a:effectLst/>
                <a:latin typeface="Century Gothic" panose="020B0502020202020204" pitchFamily="34" charset="0"/>
              </a:rPr>
              <a:t>(1) mail: U.S. Department of Agriculture</a:t>
            </a:r>
          </a:p>
          <a:p>
            <a:pPr algn="just" defTabSz="914400" eaLnBrk="0" fontAlgn="base" hangingPunct="0">
              <a:spcBef>
                <a:spcPct val="0"/>
              </a:spcBef>
              <a:spcAft>
                <a:spcPct val="0"/>
              </a:spcAft>
            </a:pPr>
            <a:r>
              <a:rPr lang="en-US" sz="1200" b="0" i="0">
                <a:solidFill>
                  <a:srgbClr val="000000"/>
                </a:solidFill>
                <a:effectLst/>
                <a:latin typeface="Century Gothic" panose="020B0502020202020204" pitchFamily="34" charset="0"/>
              </a:rPr>
              <a:t>Office of the Assistant Secretary for Civil Rights</a:t>
            </a:r>
          </a:p>
          <a:p>
            <a:pPr algn="just" defTabSz="914400" eaLnBrk="0" fontAlgn="base" hangingPunct="0">
              <a:spcBef>
                <a:spcPct val="0"/>
              </a:spcBef>
              <a:spcAft>
                <a:spcPct val="0"/>
              </a:spcAft>
            </a:pPr>
            <a:r>
              <a:rPr lang="en-US" sz="1200">
                <a:solidFill>
                  <a:srgbClr val="000000"/>
                </a:solidFill>
                <a:latin typeface="Century Gothic" panose="020B0502020202020204" pitchFamily="34" charset="0"/>
              </a:rPr>
              <a:t>1</a:t>
            </a:r>
            <a:r>
              <a:rPr lang="en-US" sz="1200" b="0" i="0">
                <a:solidFill>
                  <a:srgbClr val="000000"/>
                </a:solidFill>
                <a:effectLst/>
                <a:latin typeface="Century Gothic" panose="020B0502020202020204" pitchFamily="34" charset="0"/>
              </a:rPr>
              <a:t>400 Independence Avenue, SW</a:t>
            </a:r>
            <a:endParaRPr lang="en-US" sz="1200">
              <a:solidFill>
                <a:srgbClr val="000000"/>
              </a:solidFill>
              <a:latin typeface="Century Gothic" panose="020B0502020202020204" pitchFamily="34" charset="0"/>
            </a:endParaRPr>
          </a:p>
          <a:p>
            <a:pPr algn="just" defTabSz="914400" eaLnBrk="0" fontAlgn="base" hangingPunct="0">
              <a:spcBef>
                <a:spcPct val="0"/>
              </a:spcBef>
              <a:spcAft>
                <a:spcPct val="0"/>
              </a:spcAft>
            </a:pPr>
            <a:r>
              <a:rPr lang="en-US" sz="1200" b="0" i="0">
                <a:solidFill>
                  <a:srgbClr val="000000"/>
                </a:solidFill>
                <a:effectLst/>
                <a:latin typeface="Century Gothic" panose="020B0502020202020204" pitchFamily="34" charset="0"/>
              </a:rPr>
              <a:t>Washington, D.C. 20250-9410; or</a:t>
            </a:r>
          </a:p>
          <a:p>
            <a:pPr algn="just" defTabSz="914400" eaLnBrk="0" fontAlgn="base" hangingPunct="0">
              <a:spcBef>
                <a:spcPct val="0"/>
              </a:spcBef>
              <a:spcAft>
                <a:spcPct val="0"/>
              </a:spcAft>
            </a:pPr>
            <a:r>
              <a:rPr lang="en-US" sz="1200" b="0" i="0">
                <a:solidFill>
                  <a:srgbClr val="000000"/>
                </a:solidFill>
                <a:effectLst/>
                <a:latin typeface="Century Gothic" panose="020B0502020202020204" pitchFamily="34" charset="0"/>
              </a:rPr>
              <a:t>(2) fax: (202) 690-7442; or </a:t>
            </a:r>
          </a:p>
          <a:p>
            <a:pPr algn="just" defTabSz="914400" eaLnBrk="0" fontAlgn="base" hangingPunct="0">
              <a:spcBef>
                <a:spcPct val="0"/>
              </a:spcBef>
              <a:spcAft>
                <a:spcPct val="0"/>
              </a:spcAft>
            </a:pPr>
            <a:r>
              <a:rPr lang="en-US" sz="1200" b="0" i="0">
                <a:solidFill>
                  <a:srgbClr val="000000"/>
                </a:solidFill>
                <a:effectLst/>
                <a:latin typeface="Century Gothic" panose="020B0502020202020204" pitchFamily="34" charset="0"/>
              </a:rPr>
              <a:t>(3) email: </a:t>
            </a:r>
            <a:r>
              <a:rPr lang="en-US" sz="1200" b="1" i="0" u="sng">
                <a:solidFill>
                  <a:srgbClr val="0070C0"/>
                </a:solidFill>
                <a:effectLst/>
                <a:latin typeface="Century Gothic" panose="020B0502020202020204" pitchFamily="34" charset="0"/>
                <a:hlinkClick r:id="rId5">
                  <a:extLst>
                    <a:ext uri="{A12FA001-AC4F-418D-AE19-62706E023703}">
                      <ahyp:hlinkClr xmlns:ahyp="http://schemas.microsoft.com/office/drawing/2018/hyperlinkcolor" val="tx"/>
                    </a:ext>
                  </a:extLst>
                </a:hlinkClick>
              </a:rPr>
              <a:t>program.intake@usda.gov</a:t>
            </a:r>
            <a:r>
              <a:rPr lang="en-US" sz="1200" b="1" i="0">
                <a:solidFill>
                  <a:srgbClr val="0070C0"/>
                </a:solidFill>
                <a:effectLst/>
                <a:latin typeface="Century Gothic" panose="020B0502020202020204" pitchFamily="34" charset="0"/>
              </a:rPr>
              <a:t>.</a:t>
            </a:r>
            <a:endParaRPr lang="en-US" altLang="en-US" sz="1200" b="1">
              <a:solidFill>
                <a:srgbClr val="0070C0"/>
              </a:solidFill>
              <a:latin typeface="Century Gothic" panose="020B0502020202020204" pitchFamily="34" charset="0"/>
              <a:ea typeface="Calibri" panose="020F0502020204030204" pitchFamily="34" charset="0"/>
            </a:endParaRPr>
          </a:p>
          <a:p>
            <a:pPr algn="just" defTabSz="914400" eaLnBrk="0" fontAlgn="base" hangingPunct="0">
              <a:spcBef>
                <a:spcPct val="0"/>
              </a:spcBef>
              <a:spcAft>
                <a:spcPct val="0"/>
              </a:spcAft>
            </a:pPr>
            <a:r>
              <a:rPr lang="en-US" altLang="en-US" sz="1200">
                <a:solidFill>
                  <a:srgbClr val="000000"/>
                </a:solidFill>
                <a:latin typeface="Century Gothic" panose="020B0502020202020204" pitchFamily="34" charset="0"/>
                <a:ea typeface="Calibri" panose="020F0502020204030204" pitchFamily="34" charset="0"/>
                <a:cs typeface="Arial" panose="020B0604020202020204" pitchFamily="34" charset="0"/>
              </a:rPr>
              <a:t> </a:t>
            </a:r>
          </a:p>
          <a:p>
            <a:pPr algn="just" defTabSz="914400" eaLnBrk="0" fontAlgn="base" hangingPunct="0">
              <a:spcBef>
                <a:spcPct val="0"/>
              </a:spcBef>
              <a:spcAft>
                <a:spcPct val="0"/>
              </a:spcAft>
            </a:pPr>
            <a:endParaRPr lang="en-US" altLang="en-US" sz="1200">
              <a:solidFill>
                <a:srgbClr val="000000"/>
              </a:solidFill>
              <a:latin typeface="Century Gothic" panose="020B0502020202020204" pitchFamily="34" charset="0"/>
              <a:ea typeface="Calibri" panose="020F0502020204030204" pitchFamily="34" charset="0"/>
              <a:cs typeface="Arial" panose="020B0604020202020204" pitchFamily="34" charset="0"/>
            </a:endParaRPr>
          </a:p>
          <a:p>
            <a:pPr algn="just" defTabSz="914400" eaLnBrk="0" fontAlgn="base" hangingPunct="0">
              <a:spcBef>
                <a:spcPct val="0"/>
              </a:spcBef>
              <a:spcAft>
                <a:spcPct val="0"/>
              </a:spcAft>
            </a:pPr>
            <a:r>
              <a:rPr lang="en-US" altLang="en-US" sz="1200">
                <a:solidFill>
                  <a:srgbClr val="000000"/>
                </a:solidFill>
                <a:latin typeface="Century Gothic" panose="020B0502020202020204" pitchFamily="34" charset="0"/>
                <a:ea typeface="Calibri" panose="020F0502020204030204" pitchFamily="34" charset="0"/>
                <a:cs typeface="Arial" panose="020B0604020202020204" pitchFamily="34" charset="0"/>
              </a:rPr>
              <a:t>This institution is an equal opportunity provider.</a:t>
            </a:r>
            <a:endParaRPr lang="en-US" altLang="en-US" sz="1200">
              <a:solidFill>
                <a:prstClr val="black"/>
              </a:solidFill>
              <a:latin typeface="Century Gothic" panose="020B0502020202020204" pitchFamily="34" charset="0"/>
              <a:ea typeface="Calibri" panose="020F0502020204030204" pitchFamily="34" charset="0"/>
            </a:endParaRPr>
          </a:p>
          <a:p>
            <a:pPr algn="just" defTabSz="914400" eaLnBrk="0" fontAlgn="base" hangingPunct="0">
              <a:spcBef>
                <a:spcPct val="0"/>
              </a:spcBef>
              <a:spcAft>
                <a:spcPct val="0"/>
              </a:spcAft>
            </a:pPr>
            <a:r>
              <a:rPr lang="en-US" altLang="en-US" sz="1200">
                <a:solidFill>
                  <a:prstClr val="black"/>
                </a:solidFill>
                <a:latin typeface="Century Gothic" panose="020B0502020202020204" pitchFamily="34" charset="0"/>
                <a:ea typeface="Calibri" panose="020F0502020204030204" pitchFamily="34" charset="0"/>
              </a:rPr>
              <a:t> </a:t>
            </a:r>
          </a:p>
          <a:p>
            <a:pPr algn="just" defTabSz="914400" eaLnBrk="0" fontAlgn="base" hangingPunct="0">
              <a:spcBef>
                <a:spcPct val="0"/>
              </a:spcBef>
              <a:spcAft>
                <a:spcPct val="0"/>
              </a:spcAft>
            </a:pPr>
            <a:r>
              <a:rPr lang="en-US" altLang="en-US" sz="1200">
                <a:solidFill>
                  <a:prstClr val="black"/>
                </a:solidFill>
                <a:latin typeface="Century Gothic" panose="020B0502020202020204" pitchFamily="34" charset="0"/>
                <a:ea typeface="Calibri" panose="020F0502020204030204" pitchFamily="34" charset="0"/>
              </a:rPr>
              <a:t>*The enclosed “non-discrimination” language herein was added pursuant to the May 5, 2022, USDA memorandum. However, although included as currently required for audit compliance by the USDA, the State of Alabama objects to its inclusion, applicability and the application of this language due to currently pending legal challenges in the matter of The STATE OF TENNESSEE, ET AL. V. USDA, ET AL., Case No. 3:22-cv-00257, and may be subject to change or removal.</a:t>
            </a:r>
          </a:p>
        </p:txBody>
      </p:sp>
      <p:sp>
        <p:nvSpPr>
          <p:cNvPr id="4" name="TextBox 3">
            <a:extLst>
              <a:ext uri="{FF2B5EF4-FFF2-40B4-BE49-F238E27FC236}">
                <a16:creationId xmlns:a16="http://schemas.microsoft.com/office/drawing/2014/main" id="{59A9B97A-6EED-436D-D4FC-8E23884D5F8E}"/>
              </a:ext>
            </a:extLst>
          </p:cNvPr>
          <p:cNvSpPr txBox="1"/>
          <p:nvPr/>
        </p:nvSpPr>
        <p:spPr>
          <a:xfrm>
            <a:off x="2847432" y="370529"/>
            <a:ext cx="6334899" cy="523220"/>
          </a:xfrm>
          <a:prstGeom prst="rect">
            <a:avLst/>
          </a:prstGeom>
          <a:noFill/>
        </p:spPr>
        <p:txBody>
          <a:bodyPr wrap="square" rtlCol="0">
            <a:spAutoFit/>
          </a:bodyPr>
          <a:lstStyle/>
          <a:p>
            <a:pPr algn="ctr"/>
            <a:r>
              <a:rPr lang="en-US" sz="2800" b="1">
                <a:latin typeface="Century Gothic" panose="020B0502020202020204" pitchFamily="34" charset="0"/>
              </a:rPr>
              <a:t>USDA Non-Discrimination Statement</a:t>
            </a:r>
          </a:p>
        </p:txBody>
      </p:sp>
      <p:pic>
        <p:nvPicPr>
          <p:cNvPr id="2" name="Picture 1">
            <a:extLst>
              <a:ext uri="{FF2B5EF4-FFF2-40B4-BE49-F238E27FC236}">
                <a16:creationId xmlns:a16="http://schemas.microsoft.com/office/drawing/2014/main" id="{19518604-B7BC-5954-65F8-BA3B0D3A1BFE}"/>
              </a:ext>
            </a:extLst>
          </p:cNvPr>
          <p:cNvPicPr>
            <a:picLocks noChangeAspect="1"/>
          </p:cNvPicPr>
          <p:nvPr/>
        </p:nvPicPr>
        <p:blipFill>
          <a:blip r:embed="rId6"/>
          <a:stretch>
            <a:fillRect/>
          </a:stretch>
        </p:blipFill>
        <p:spPr>
          <a:xfrm>
            <a:off x="-7620" y="6478054"/>
            <a:ext cx="12207240" cy="379946"/>
          </a:xfrm>
          <a:prstGeom prst="rect">
            <a:avLst/>
          </a:prstGeom>
        </p:spPr>
      </p:pic>
      <p:sp>
        <p:nvSpPr>
          <p:cNvPr id="7" name="TextBox 6">
            <a:extLst>
              <a:ext uri="{FF2B5EF4-FFF2-40B4-BE49-F238E27FC236}">
                <a16:creationId xmlns:a16="http://schemas.microsoft.com/office/drawing/2014/main" id="{D23634C6-594B-880D-A732-A5DB9F125DBE}"/>
              </a:ext>
            </a:extLst>
          </p:cNvPr>
          <p:cNvSpPr txBox="1"/>
          <p:nvPr/>
        </p:nvSpPr>
        <p:spPr>
          <a:xfrm>
            <a:off x="7329231" y="6488668"/>
            <a:ext cx="4862769" cy="369332"/>
          </a:xfrm>
          <a:prstGeom prst="rect">
            <a:avLst/>
          </a:prstGeom>
          <a:noFill/>
        </p:spPr>
        <p:txBody>
          <a:bodyPr wrap="square">
            <a:spAutoFit/>
          </a:bodyPr>
          <a:lstStyle/>
          <a:p>
            <a:pPr algn="r"/>
            <a:r>
              <a:rPr lang="en-US">
                <a:solidFill>
                  <a:schemeClr val="bg1"/>
                </a:solidFill>
                <a:latin typeface="Century Gothic" panose="020B0502020202020204" pitchFamily="34" charset="0"/>
              </a:rPr>
              <a:t>Alabama State Department of Education</a:t>
            </a:r>
          </a:p>
        </p:txBody>
      </p:sp>
      <p:pic>
        <p:nvPicPr>
          <p:cNvPr id="3" name="Picture 2">
            <a:extLst>
              <a:ext uri="{FF2B5EF4-FFF2-40B4-BE49-F238E27FC236}">
                <a16:creationId xmlns:a16="http://schemas.microsoft.com/office/drawing/2014/main" id="{4FF822E6-BC42-BF9E-FD40-6704EEB404AB}"/>
              </a:ext>
            </a:extLst>
          </p:cNvPr>
          <p:cNvPicPr>
            <a:picLocks noChangeAspect="1"/>
          </p:cNvPicPr>
          <p:nvPr/>
        </p:nvPicPr>
        <p:blipFill>
          <a:blip r:embed="rId6"/>
          <a:stretch>
            <a:fillRect/>
          </a:stretch>
        </p:blipFill>
        <p:spPr>
          <a:xfrm>
            <a:off x="0" y="0"/>
            <a:ext cx="12207240" cy="217372"/>
          </a:xfrm>
          <a:prstGeom prst="rect">
            <a:avLst/>
          </a:prstGeom>
        </p:spPr>
      </p:pic>
    </p:spTree>
    <p:extLst>
      <p:ext uri="{BB962C8B-B14F-4D97-AF65-F5344CB8AC3E}">
        <p14:creationId xmlns:p14="http://schemas.microsoft.com/office/powerpoint/2010/main" val="932531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9ACF899-A586-B5E0-6A25-B0461FB36DE2}"/>
              </a:ext>
            </a:extLst>
          </p:cNvPr>
          <p:cNvSpPr/>
          <p:nvPr/>
        </p:nvSpPr>
        <p:spPr>
          <a:xfrm>
            <a:off x="-7620" y="6397741"/>
            <a:ext cx="12207240" cy="460259"/>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83DBF9C-1639-1721-2B50-69E8E624B59D}"/>
              </a:ext>
            </a:extLst>
          </p:cNvPr>
          <p:cNvSpPr txBox="1"/>
          <p:nvPr/>
        </p:nvSpPr>
        <p:spPr>
          <a:xfrm>
            <a:off x="5886030" y="4035269"/>
            <a:ext cx="5583676" cy="1754326"/>
          </a:xfrm>
          <a:prstGeom prst="rect">
            <a:avLst/>
          </a:prstGeom>
          <a:noFill/>
        </p:spPr>
        <p:txBody>
          <a:bodyPr wrap="square" lIns="91440" tIns="45720" rIns="91440" bIns="45720" rtlCol="0" anchor="t">
            <a:spAutoFit/>
          </a:bodyPr>
          <a:lstStyle/>
          <a:p>
            <a:r>
              <a:rPr lang="en-US" b="1">
                <a:latin typeface="Century Gothic" panose="020B0502020202020204" pitchFamily="34" charset="0"/>
              </a:rPr>
              <a:t>Learning Code</a:t>
            </a:r>
          </a:p>
          <a:p>
            <a:endParaRPr lang="en-US">
              <a:latin typeface="Century Gothic" panose="020B0502020202020204" pitchFamily="34" charset="0"/>
            </a:endParaRPr>
          </a:p>
          <a:p>
            <a:r>
              <a:rPr lang="en-US">
                <a:latin typeface="Century Gothic" panose="020B0502020202020204" pitchFamily="34" charset="0"/>
              </a:rPr>
              <a:t>Event Name:  New Directors’ Webinar</a:t>
            </a:r>
          </a:p>
          <a:p>
            <a:r>
              <a:rPr lang="en-US">
                <a:latin typeface="Century Gothic" panose="020B0502020202020204" pitchFamily="34" charset="0"/>
              </a:rPr>
              <a:t>Event Date:  November 2023</a:t>
            </a:r>
          </a:p>
          <a:p>
            <a:r>
              <a:rPr lang="en-US">
                <a:latin typeface="Century Gothic"/>
              </a:rPr>
              <a:t>Length of Time:  20 minutes</a:t>
            </a:r>
          </a:p>
          <a:p>
            <a:r>
              <a:rPr lang="en-US">
                <a:latin typeface="Century Gothic" panose="020B0502020202020204" pitchFamily="34" charset="0"/>
              </a:rPr>
              <a:t>Professional Learning Code:  3200</a:t>
            </a:r>
          </a:p>
        </p:txBody>
      </p:sp>
      <p:pic>
        <p:nvPicPr>
          <p:cNvPr id="3" name="Picture 2">
            <a:extLst>
              <a:ext uri="{FF2B5EF4-FFF2-40B4-BE49-F238E27FC236}">
                <a16:creationId xmlns:a16="http://schemas.microsoft.com/office/drawing/2014/main" id="{A10947B4-393E-1B8C-F7E9-8DCE017A5739}"/>
              </a:ext>
            </a:extLst>
          </p:cNvPr>
          <p:cNvPicPr>
            <a:picLocks noChangeAspect="1"/>
          </p:cNvPicPr>
          <p:nvPr/>
        </p:nvPicPr>
        <p:blipFill rotWithShape="1">
          <a:blip r:embed="rId2"/>
          <a:srcRect l="22903" t="7315" r="29613" b="33552"/>
          <a:stretch/>
        </p:blipFill>
        <p:spPr>
          <a:xfrm>
            <a:off x="827773" y="614367"/>
            <a:ext cx="3968992" cy="5491829"/>
          </a:xfrm>
          <a:prstGeom prst="rect">
            <a:avLst/>
          </a:prstGeom>
        </p:spPr>
      </p:pic>
      <p:pic>
        <p:nvPicPr>
          <p:cNvPr id="4" name="Picture 3">
            <a:extLst>
              <a:ext uri="{FF2B5EF4-FFF2-40B4-BE49-F238E27FC236}">
                <a16:creationId xmlns:a16="http://schemas.microsoft.com/office/drawing/2014/main" id="{562EC117-335D-708F-D05C-AB83E3DE175A}"/>
              </a:ext>
            </a:extLst>
          </p:cNvPr>
          <p:cNvPicPr>
            <a:picLocks noChangeAspect="1"/>
          </p:cNvPicPr>
          <p:nvPr/>
        </p:nvPicPr>
        <p:blipFill rotWithShape="1">
          <a:blip r:embed="rId2"/>
          <a:srcRect l="4928" t="68007" r="3298" b="7581"/>
          <a:stretch/>
        </p:blipFill>
        <p:spPr>
          <a:xfrm>
            <a:off x="5886030" y="1196062"/>
            <a:ext cx="5568839" cy="1645920"/>
          </a:xfrm>
          <a:prstGeom prst="rect">
            <a:avLst/>
          </a:prstGeom>
        </p:spPr>
      </p:pic>
      <p:sp>
        <p:nvSpPr>
          <p:cNvPr id="5" name="TextBox 4">
            <a:extLst>
              <a:ext uri="{FF2B5EF4-FFF2-40B4-BE49-F238E27FC236}">
                <a16:creationId xmlns:a16="http://schemas.microsoft.com/office/drawing/2014/main" id="{EE7767DD-C7C9-3E49-0419-21B51FED3DF5}"/>
              </a:ext>
            </a:extLst>
          </p:cNvPr>
          <p:cNvSpPr txBox="1"/>
          <p:nvPr/>
        </p:nvSpPr>
        <p:spPr>
          <a:xfrm>
            <a:off x="791312" y="6445568"/>
            <a:ext cx="4041913" cy="369332"/>
          </a:xfrm>
          <a:prstGeom prst="rect">
            <a:avLst/>
          </a:prstGeom>
          <a:noFill/>
        </p:spPr>
        <p:txBody>
          <a:bodyPr wrap="square">
            <a:spAutoFit/>
          </a:bodyPr>
          <a:lstStyle/>
          <a:p>
            <a:pPr algn="r"/>
            <a:r>
              <a:rPr lang="en-US">
                <a:solidFill>
                  <a:schemeClr val="bg1"/>
                </a:solidFill>
                <a:latin typeface="Century Gothic" panose="020B0502020202020204" pitchFamily="34" charset="0"/>
              </a:rPr>
              <a:t>ALSDE Child Nutrition Programs</a:t>
            </a:r>
          </a:p>
        </p:txBody>
      </p:sp>
      <p:sp>
        <p:nvSpPr>
          <p:cNvPr id="7" name="Rectangle 6">
            <a:extLst>
              <a:ext uri="{FF2B5EF4-FFF2-40B4-BE49-F238E27FC236}">
                <a16:creationId xmlns:a16="http://schemas.microsoft.com/office/drawing/2014/main" id="{7ABE6812-E914-B17D-356B-5D5BD99C5FFE}"/>
              </a:ext>
            </a:extLst>
          </p:cNvPr>
          <p:cNvSpPr/>
          <p:nvPr/>
        </p:nvSpPr>
        <p:spPr>
          <a:xfrm>
            <a:off x="-7620" y="0"/>
            <a:ext cx="12207240" cy="369332"/>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8149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Young multiracial friends">
            <a:extLst>
              <a:ext uri="{FF2B5EF4-FFF2-40B4-BE49-F238E27FC236}">
                <a16:creationId xmlns:a16="http://schemas.microsoft.com/office/drawing/2014/main" id="{F302BFA4-F712-6013-7411-1B62B74D6E57}"/>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t="7438" b="-349"/>
          <a:stretch/>
        </p:blipFill>
        <p:spPr>
          <a:xfrm>
            <a:off x="-7620" y="0"/>
            <a:ext cx="12207240" cy="6379889"/>
          </a:xfrm>
          <a:prstGeom prst="rect">
            <a:avLst/>
          </a:prstGeom>
        </p:spPr>
      </p:pic>
      <p:sp>
        <p:nvSpPr>
          <p:cNvPr id="3" name="Rectangle 2">
            <a:extLst>
              <a:ext uri="{FF2B5EF4-FFF2-40B4-BE49-F238E27FC236}">
                <a16:creationId xmlns:a16="http://schemas.microsoft.com/office/drawing/2014/main" id="{1DB20767-5B93-90F0-CC97-156D8A43ABDB}"/>
              </a:ext>
            </a:extLst>
          </p:cNvPr>
          <p:cNvSpPr/>
          <p:nvPr/>
        </p:nvSpPr>
        <p:spPr>
          <a:xfrm>
            <a:off x="-7620" y="6260240"/>
            <a:ext cx="12207240" cy="597760"/>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AE266B4-7B46-815D-0534-99C91374997C}"/>
              </a:ext>
            </a:extLst>
          </p:cNvPr>
          <p:cNvSpPr txBox="1"/>
          <p:nvPr/>
        </p:nvSpPr>
        <p:spPr>
          <a:xfrm>
            <a:off x="442452" y="1061884"/>
            <a:ext cx="11452366" cy="4308872"/>
          </a:xfrm>
          <a:prstGeom prst="rect">
            <a:avLst/>
          </a:prstGeom>
          <a:noFill/>
        </p:spPr>
        <p:txBody>
          <a:bodyPr wrap="none" rtlCol="0">
            <a:spAutoFit/>
          </a:bodyPr>
          <a:lstStyle/>
          <a:p>
            <a:r>
              <a:rPr lang="en-US" sz="5400" b="1">
                <a:solidFill>
                  <a:srgbClr val="003399"/>
                </a:solidFill>
              </a:rPr>
              <a:t>Agenda</a:t>
            </a:r>
          </a:p>
          <a:p>
            <a:pPr marL="571500" indent="-571500">
              <a:buFont typeface="Arial" panose="020B0604020202020204" pitchFamily="34" charset="0"/>
              <a:buChar char="•"/>
            </a:pPr>
            <a:r>
              <a:rPr lang="en-US" sz="4400"/>
              <a:t>Monthly Checklist</a:t>
            </a:r>
          </a:p>
          <a:p>
            <a:pPr marL="571500" indent="-571500">
              <a:buFont typeface="Arial" panose="020B0604020202020204" pitchFamily="34" charset="0"/>
              <a:buChar char="•"/>
            </a:pPr>
            <a:r>
              <a:rPr lang="en-US" sz="4400"/>
              <a:t>Verification – completed by Nov 15</a:t>
            </a:r>
            <a:r>
              <a:rPr lang="en-US" sz="4400" baseline="30000"/>
              <a:t>th</a:t>
            </a:r>
            <a:endParaRPr lang="en-US" sz="4400"/>
          </a:p>
          <a:p>
            <a:r>
              <a:rPr lang="en-US" sz="4400"/>
              <a:t>		Verification Summary Sheet due Jan 20, 2024</a:t>
            </a:r>
          </a:p>
          <a:p>
            <a:r>
              <a:rPr lang="en-US" sz="4400"/>
              <a:t>		Verification Instructions attached to email</a:t>
            </a:r>
          </a:p>
          <a:p>
            <a:pPr marL="571500" indent="-571500">
              <a:buFont typeface="Arial" panose="020B0604020202020204" pitchFamily="34" charset="0"/>
              <a:buChar char="•"/>
            </a:pPr>
            <a:r>
              <a:rPr lang="en-US" sz="4400"/>
              <a:t>Local Wellness Plan</a:t>
            </a:r>
          </a:p>
        </p:txBody>
      </p:sp>
    </p:spTree>
    <p:extLst>
      <p:ext uri="{BB962C8B-B14F-4D97-AF65-F5344CB8AC3E}">
        <p14:creationId xmlns:p14="http://schemas.microsoft.com/office/powerpoint/2010/main" val="2767848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D43EDE7D-9E97-CB5E-7858-73987C0769C1}"/>
                  </a:ext>
                </a:extLst>
              </p14:cNvPr>
              <p14:cNvContentPartPr/>
              <p14:nvPr/>
            </p14:nvContentPartPr>
            <p14:xfrm>
              <a:off x="9789783" y="4851853"/>
              <a:ext cx="360" cy="360"/>
            </p14:xfrm>
          </p:contentPart>
        </mc:Choice>
        <mc:Fallback xmlns="">
          <p:pic>
            <p:nvPicPr>
              <p:cNvPr id="2" name="Ink 1">
                <a:extLst>
                  <a:ext uri="{FF2B5EF4-FFF2-40B4-BE49-F238E27FC236}">
                    <a16:creationId xmlns:a16="http://schemas.microsoft.com/office/drawing/2014/main" id="{D43EDE7D-9E97-CB5E-7858-73987C0769C1}"/>
                  </a:ext>
                </a:extLst>
              </p:cNvPr>
              <p:cNvPicPr/>
              <p:nvPr/>
            </p:nvPicPr>
            <p:blipFill>
              <a:blip r:embed="rId3"/>
              <a:stretch>
                <a:fillRect/>
              </a:stretch>
            </p:blipFill>
            <p:spPr>
              <a:xfrm>
                <a:off x="9780783" y="4842853"/>
                <a:ext cx="18000" cy="18000"/>
              </a:xfrm>
              <a:prstGeom prst="rect">
                <a:avLst/>
              </a:prstGeom>
            </p:spPr>
          </p:pic>
        </mc:Fallback>
      </mc:AlternateContent>
      <p:sp>
        <p:nvSpPr>
          <p:cNvPr id="3" name="Rectangle 2">
            <a:extLst>
              <a:ext uri="{FF2B5EF4-FFF2-40B4-BE49-F238E27FC236}">
                <a16:creationId xmlns:a16="http://schemas.microsoft.com/office/drawing/2014/main" id="{A5319294-08A0-1CE6-F665-BE7A1178C883}"/>
              </a:ext>
            </a:extLst>
          </p:cNvPr>
          <p:cNvSpPr/>
          <p:nvPr/>
        </p:nvSpPr>
        <p:spPr>
          <a:xfrm>
            <a:off x="-7620" y="6684111"/>
            <a:ext cx="12207240" cy="173889"/>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5F21D99-44BE-5EC0-0CD2-84C4968D7459}"/>
              </a:ext>
            </a:extLst>
          </p:cNvPr>
          <p:cNvSpPr txBox="1"/>
          <p:nvPr/>
        </p:nvSpPr>
        <p:spPr>
          <a:xfrm>
            <a:off x="3333134" y="160965"/>
            <a:ext cx="4665251" cy="1107996"/>
          </a:xfrm>
          <a:prstGeom prst="rect">
            <a:avLst/>
          </a:prstGeom>
          <a:noFill/>
        </p:spPr>
        <p:txBody>
          <a:bodyPr wrap="none" rtlCol="0">
            <a:spAutoFit/>
          </a:bodyPr>
          <a:lstStyle/>
          <a:p>
            <a:r>
              <a:rPr lang="en-US" sz="4800">
                <a:solidFill>
                  <a:srgbClr val="003399"/>
                </a:solidFill>
              </a:rPr>
              <a:t>Monthly Checklist</a:t>
            </a:r>
          </a:p>
          <a:p>
            <a:endParaRPr lang="en-US"/>
          </a:p>
        </p:txBody>
      </p:sp>
      <p:pic>
        <p:nvPicPr>
          <p:cNvPr id="6" name="Picture 5">
            <a:extLst>
              <a:ext uri="{FF2B5EF4-FFF2-40B4-BE49-F238E27FC236}">
                <a16:creationId xmlns:a16="http://schemas.microsoft.com/office/drawing/2014/main" id="{8E86380C-116A-2690-DF18-F88E856BB2F9}"/>
              </a:ext>
            </a:extLst>
          </p:cNvPr>
          <p:cNvPicPr>
            <a:picLocks noChangeAspect="1"/>
          </p:cNvPicPr>
          <p:nvPr/>
        </p:nvPicPr>
        <p:blipFill>
          <a:blip r:embed="rId4"/>
          <a:stretch>
            <a:fillRect/>
          </a:stretch>
        </p:blipFill>
        <p:spPr>
          <a:xfrm>
            <a:off x="6921910" y="960873"/>
            <a:ext cx="4896464" cy="5460859"/>
          </a:xfrm>
          <a:prstGeom prst="rect">
            <a:avLst/>
          </a:prstGeom>
          <a:solidFill>
            <a:schemeClr val="accent1">
              <a:lumMod val="60000"/>
              <a:lumOff val="40000"/>
            </a:schemeClr>
          </a:solidFill>
        </p:spPr>
      </p:pic>
      <p:pic>
        <p:nvPicPr>
          <p:cNvPr id="7" name="Picture 6" descr="A blue check mark in a circle">
            <a:extLst>
              <a:ext uri="{FF2B5EF4-FFF2-40B4-BE49-F238E27FC236}">
                <a16:creationId xmlns:a16="http://schemas.microsoft.com/office/drawing/2014/main" id="{0E942414-1E2D-9D84-2CFC-0BEF907B2BA2}"/>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88171" y="1688417"/>
            <a:ext cx="3626514" cy="3760858"/>
          </a:xfrm>
          <a:prstGeom prst="rect">
            <a:avLst/>
          </a:prstGeom>
          <a:solidFill>
            <a:schemeClr val="accent5">
              <a:lumMod val="40000"/>
              <a:lumOff val="60000"/>
            </a:schemeClr>
          </a:solidFill>
        </p:spPr>
      </p:pic>
    </p:spTree>
    <p:extLst>
      <p:ext uri="{BB962C8B-B14F-4D97-AF65-F5344CB8AC3E}">
        <p14:creationId xmlns:p14="http://schemas.microsoft.com/office/powerpoint/2010/main" val="644510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7620" y="0"/>
            <a:ext cx="12207240" cy="1263675"/>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t>Purpose of a Local Wellness Policy</a:t>
            </a:r>
          </a:p>
        </p:txBody>
      </p:sp>
      <p:sp>
        <p:nvSpPr>
          <p:cNvPr id="7" name="Rectangle 6">
            <a:extLst>
              <a:ext uri="{FF2B5EF4-FFF2-40B4-BE49-F238E27FC236}">
                <a16:creationId xmlns:a16="http://schemas.microsoft.com/office/drawing/2014/main" id="{F2876AE8-3BC6-9240-F336-47673660A9BE}"/>
              </a:ext>
            </a:extLst>
          </p:cNvPr>
          <p:cNvSpPr/>
          <p:nvPr/>
        </p:nvSpPr>
        <p:spPr>
          <a:xfrm>
            <a:off x="-7620" y="6753044"/>
            <a:ext cx="12207240" cy="104956"/>
          </a:xfrm>
          <a:prstGeom prst="rect">
            <a:avLst/>
          </a:prstGeom>
          <a:solidFill>
            <a:srgbClr val="004568">
              <a:alpha val="81961"/>
            </a:srgbClr>
          </a:solidFill>
          <a:ln>
            <a:solidFill>
              <a:srgbClr val="004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D7289C3-A84D-94CE-048C-7385AF0815BC}"/>
              </a:ext>
            </a:extLst>
          </p:cNvPr>
          <p:cNvSpPr txBox="1"/>
          <p:nvPr/>
        </p:nvSpPr>
        <p:spPr>
          <a:xfrm>
            <a:off x="442452" y="1730477"/>
            <a:ext cx="11485708" cy="1446550"/>
          </a:xfrm>
          <a:prstGeom prst="rect">
            <a:avLst/>
          </a:prstGeom>
          <a:noFill/>
        </p:spPr>
        <p:txBody>
          <a:bodyPr wrap="none" rtlCol="0">
            <a:spAutoFit/>
          </a:bodyPr>
          <a:lstStyle/>
          <a:p>
            <a:r>
              <a:rPr lang="en-US" sz="4400"/>
              <a:t>To establish a school environment that promotes </a:t>
            </a:r>
          </a:p>
          <a:p>
            <a:r>
              <a:rPr lang="en-US" sz="4400"/>
              <a:t>students’ health, well-being, and ability to learn</a:t>
            </a:r>
          </a:p>
        </p:txBody>
      </p:sp>
    </p:spTree>
    <p:extLst>
      <p:ext uri="{BB962C8B-B14F-4D97-AF65-F5344CB8AC3E}">
        <p14:creationId xmlns:p14="http://schemas.microsoft.com/office/powerpoint/2010/main" val="950800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4C3B6E7-869D-7368-7A6B-2FC0B8C7F425}"/>
              </a:ext>
            </a:extLst>
          </p:cNvPr>
          <p:cNvSpPr/>
          <p:nvPr/>
        </p:nvSpPr>
        <p:spPr>
          <a:xfrm>
            <a:off x="-15240" y="-26292"/>
            <a:ext cx="12207240" cy="940691"/>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4800">
                <a:latin typeface="Arial" panose="020B0604020202020204" pitchFamily="34" charset="0"/>
                <a:cs typeface="Arial" panose="020B0604020202020204" pitchFamily="34" charset="0"/>
              </a:rPr>
              <a:t>Local Wellness Policy</a:t>
            </a:r>
          </a:p>
        </p:txBody>
      </p:sp>
      <p:sp>
        <p:nvSpPr>
          <p:cNvPr id="7" name="Rectangle 6">
            <a:extLst>
              <a:ext uri="{FF2B5EF4-FFF2-40B4-BE49-F238E27FC236}">
                <a16:creationId xmlns:a16="http://schemas.microsoft.com/office/drawing/2014/main" id="{455D12C6-AF1B-E7CF-3EF4-BDF6DF7E5BB3}"/>
              </a:ext>
            </a:extLst>
          </p:cNvPr>
          <p:cNvSpPr/>
          <p:nvPr/>
        </p:nvSpPr>
        <p:spPr>
          <a:xfrm>
            <a:off x="-7620" y="6755912"/>
            <a:ext cx="12207240" cy="96982"/>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solidFill>
                <a:schemeClr val="bg1"/>
              </a:solidFill>
            </a:endParaRPr>
          </a:p>
        </p:txBody>
      </p:sp>
      <p:pic>
        <p:nvPicPr>
          <p:cNvPr id="8" name="Picture 7">
            <a:extLst>
              <a:ext uri="{FF2B5EF4-FFF2-40B4-BE49-F238E27FC236}">
                <a16:creationId xmlns:a16="http://schemas.microsoft.com/office/drawing/2014/main" id="{597ACD8D-98C1-8E2F-49B6-46D5538C8CFB}"/>
              </a:ext>
            </a:extLst>
          </p:cNvPr>
          <p:cNvPicPr>
            <a:picLocks noChangeAspect="1"/>
          </p:cNvPicPr>
          <p:nvPr/>
        </p:nvPicPr>
        <p:blipFill>
          <a:blip r:embed="rId3">
            <a:alphaModFix amt="49000"/>
          </a:blip>
          <a:stretch>
            <a:fillRect/>
          </a:stretch>
        </p:blipFill>
        <p:spPr>
          <a:xfrm>
            <a:off x="7134225" y="990057"/>
            <a:ext cx="4963744" cy="5657067"/>
          </a:xfrm>
          <a:prstGeom prst="rect">
            <a:avLst/>
          </a:prstGeom>
        </p:spPr>
      </p:pic>
      <p:sp>
        <p:nvSpPr>
          <p:cNvPr id="2" name="TextBox 1">
            <a:extLst>
              <a:ext uri="{FF2B5EF4-FFF2-40B4-BE49-F238E27FC236}">
                <a16:creationId xmlns:a16="http://schemas.microsoft.com/office/drawing/2014/main" id="{AFA67B8D-1AA9-BA72-CC11-5FC447602F82}"/>
              </a:ext>
            </a:extLst>
          </p:cNvPr>
          <p:cNvSpPr txBox="1"/>
          <p:nvPr/>
        </p:nvSpPr>
        <p:spPr>
          <a:xfrm>
            <a:off x="196646" y="1023187"/>
            <a:ext cx="6715432" cy="5355312"/>
          </a:xfrm>
          <a:prstGeom prst="rect">
            <a:avLst/>
          </a:prstGeom>
          <a:noFill/>
        </p:spPr>
        <p:txBody>
          <a:bodyPr wrap="square" rtlCol="0">
            <a:spAutoFit/>
          </a:bodyPr>
          <a:lstStyle/>
          <a:p>
            <a:r>
              <a:rPr lang="en-US" sz="4400"/>
              <a:t>REGULATIONS</a:t>
            </a:r>
          </a:p>
          <a:p>
            <a:r>
              <a:rPr lang="en-US" sz="2800"/>
              <a:t>2004 Child Nutrition WIC Reauthorization Act required all district to establish Local wellness policies by SY 2006-2007</a:t>
            </a:r>
          </a:p>
          <a:p>
            <a:endParaRPr lang="en-US" sz="2800"/>
          </a:p>
          <a:p>
            <a:r>
              <a:rPr lang="en-US" sz="2800"/>
              <a:t>2010 Healthy, Hunger-Free Kids Act requires </a:t>
            </a:r>
          </a:p>
          <a:p>
            <a:r>
              <a:rPr lang="en-US" sz="2800"/>
              <a:t>every LEA participating in the NSLP/SBP to </a:t>
            </a:r>
          </a:p>
          <a:p>
            <a:r>
              <a:rPr lang="en-US" sz="2800"/>
              <a:t>have a written wellness policy.  </a:t>
            </a:r>
          </a:p>
          <a:p>
            <a:endParaRPr lang="en-US" sz="2800"/>
          </a:p>
          <a:p>
            <a:r>
              <a:rPr lang="en-US" sz="2800"/>
              <a:t>2016 USDA Final Rule:  All LEAs required to </a:t>
            </a:r>
          </a:p>
          <a:p>
            <a:r>
              <a:rPr lang="en-US" sz="2800"/>
              <a:t>develop a revised wellness policy</a:t>
            </a:r>
          </a:p>
          <a:p>
            <a:endParaRPr lang="en-US"/>
          </a:p>
        </p:txBody>
      </p:sp>
    </p:spTree>
    <p:extLst>
      <p:ext uri="{BB962C8B-B14F-4D97-AF65-F5344CB8AC3E}">
        <p14:creationId xmlns:p14="http://schemas.microsoft.com/office/powerpoint/2010/main" val="1469690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7620" y="0"/>
            <a:ext cx="12207240" cy="1263675"/>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t>School Wellness:  It’s Everybody’s  Job!</a:t>
            </a:r>
          </a:p>
        </p:txBody>
      </p:sp>
      <p:sp>
        <p:nvSpPr>
          <p:cNvPr id="7" name="Rectangle 6">
            <a:extLst>
              <a:ext uri="{FF2B5EF4-FFF2-40B4-BE49-F238E27FC236}">
                <a16:creationId xmlns:a16="http://schemas.microsoft.com/office/drawing/2014/main" id="{F2876AE8-3BC6-9240-F336-47673660A9BE}"/>
              </a:ext>
            </a:extLst>
          </p:cNvPr>
          <p:cNvSpPr/>
          <p:nvPr/>
        </p:nvSpPr>
        <p:spPr>
          <a:xfrm>
            <a:off x="-7620" y="6753044"/>
            <a:ext cx="12207240" cy="104956"/>
          </a:xfrm>
          <a:prstGeom prst="rect">
            <a:avLst/>
          </a:prstGeom>
          <a:solidFill>
            <a:srgbClr val="004568">
              <a:alpha val="81961"/>
            </a:srgbClr>
          </a:solidFill>
          <a:ln>
            <a:solidFill>
              <a:srgbClr val="004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D7289C3-A84D-94CE-048C-7385AF0815BC}"/>
              </a:ext>
            </a:extLst>
          </p:cNvPr>
          <p:cNvSpPr txBox="1"/>
          <p:nvPr/>
        </p:nvSpPr>
        <p:spPr>
          <a:xfrm>
            <a:off x="540774" y="1760732"/>
            <a:ext cx="5367816" cy="4647426"/>
          </a:xfrm>
          <a:prstGeom prst="rect">
            <a:avLst/>
          </a:prstGeom>
          <a:noFill/>
        </p:spPr>
        <p:txBody>
          <a:bodyPr wrap="none" rtlCol="0">
            <a:spAutoFit/>
          </a:bodyPr>
          <a:lstStyle/>
          <a:p>
            <a:r>
              <a:rPr lang="en-US" sz="4000"/>
              <a:t>Stakeholder Involvement</a:t>
            </a:r>
          </a:p>
          <a:p>
            <a:pPr marL="457200" indent="-457200">
              <a:buFont typeface="Arial" panose="020B0604020202020204" pitchFamily="34" charset="0"/>
              <a:buChar char="•"/>
            </a:pPr>
            <a:r>
              <a:rPr lang="en-US" sz="3200"/>
              <a:t>Parents</a:t>
            </a:r>
          </a:p>
          <a:p>
            <a:pPr marL="457200" indent="-457200">
              <a:buFont typeface="Arial" panose="020B0604020202020204" pitchFamily="34" charset="0"/>
              <a:buChar char="•"/>
            </a:pPr>
            <a:r>
              <a:rPr lang="en-US" sz="3200"/>
              <a:t>Students</a:t>
            </a:r>
          </a:p>
          <a:p>
            <a:pPr marL="457200" indent="-457200">
              <a:buFont typeface="Arial" panose="020B0604020202020204" pitchFamily="34" charset="0"/>
              <a:buChar char="•"/>
            </a:pPr>
            <a:r>
              <a:rPr lang="en-US" sz="3200"/>
              <a:t>SFA representative</a:t>
            </a:r>
          </a:p>
          <a:p>
            <a:pPr marL="457200" indent="-457200">
              <a:buFont typeface="Arial" panose="020B0604020202020204" pitchFamily="34" charset="0"/>
              <a:buChar char="•"/>
            </a:pPr>
            <a:r>
              <a:rPr lang="en-US" sz="3200"/>
              <a:t>School Board Member</a:t>
            </a:r>
          </a:p>
          <a:p>
            <a:pPr marL="457200" indent="-457200">
              <a:buFont typeface="Arial" panose="020B0604020202020204" pitchFamily="34" charset="0"/>
              <a:buChar char="•"/>
            </a:pPr>
            <a:r>
              <a:rPr lang="en-US" sz="3200"/>
              <a:t>School Administrators</a:t>
            </a:r>
          </a:p>
          <a:p>
            <a:pPr marL="457200" indent="-457200">
              <a:buFont typeface="Arial" panose="020B0604020202020204" pitchFamily="34" charset="0"/>
              <a:buChar char="•"/>
            </a:pPr>
            <a:r>
              <a:rPr lang="en-US" sz="3200"/>
              <a:t>PE teachers</a:t>
            </a:r>
          </a:p>
          <a:p>
            <a:pPr marL="457200" indent="-457200">
              <a:buFont typeface="Arial" panose="020B0604020202020204" pitchFamily="34" charset="0"/>
              <a:buChar char="•"/>
            </a:pPr>
            <a:r>
              <a:rPr lang="en-US" sz="3200"/>
              <a:t>School Nurses</a:t>
            </a:r>
          </a:p>
          <a:p>
            <a:pPr marL="457200" indent="-457200">
              <a:buFont typeface="Arial" panose="020B0604020202020204" pitchFamily="34" charset="0"/>
              <a:buChar char="•"/>
            </a:pPr>
            <a:r>
              <a:rPr lang="en-US" sz="3200"/>
              <a:t>Community Leader</a:t>
            </a:r>
          </a:p>
        </p:txBody>
      </p:sp>
      <p:sp>
        <p:nvSpPr>
          <p:cNvPr id="4" name="TextBox 3">
            <a:extLst>
              <a:ext uri="{FF2B5EF4-FFF2-40B4-BE49-F238E27FC236}">
                <a16:creationId xmlns:a16="http://schemas.microsoft.com/office/drawing/2014/main" id="{19B97FE0-C44E-4AC8-D7E4-70DFEEFD2506}"/>
              </a:ext>
            </a:extLst>
          </p:cNvPr>
          <p:cNvSpPr txBox="1"/>
          <p:nvPr/>
        </p:nvSpPr>
        <p:spPr>
          <a:xfrm>
            <a:off x="6469626" y="1760732"/>
            <a:ext cx="5416739" cy="2185214"/>
          </a:xfrm>
          <a:prstGeom prst="rect">
            <a:avLst/>
          </a:prstGeom>
          <a:noFill/>
        </p:spPr>
        <p:txBody>
          <a:bodyPr wrap="none" rtlCol="0">
            <a:spAutoFit/>
          </a:bodyPr>
          <a:lstStyle/>
          <a:p>
            <a:r>
              <a:rPr lang="en-US" sz="4000"/>
              <a:t>Stakeholder Participation</a:t>
            </a:r>
          </a:p>
          <a:p>
            <a:pPr marL="457200" indent="-457200">
              <a:buFont typeface="Arial" panose="020B0604020202020204" pitchFamily="34" charset="0"/>
              <a:buChar char="•"/>
            </a:pPr>
            <a:r>
              <a:rPr lang="en-US" sz="3200"/>
              <a:t>Development </a:t>
            </a:r>
          </a:p>
          <a:p>
            <a:pPr marL="457200" indent="-457200">
              <a:buFont typeface="Arial" panose="020B0604020202020204" pitchFamily="34" charset="0"/>
              <a:buChar char="•"/>
            </a:pPr>
            <a:r>
              <a:rPr lang="en-US" sz="3200"/>
              <a:t>Implementation</a:t>
            </a:r>
          </a:p>
          <a:p>
            <a:pPr marL="457200" indent="-457200">
              <a:buFont typeface="Arial" panose="020B0604020202020204" pitchFamily="34" charset="0"/>
              <a:buChar char="•"/>
            </a:pPr>
            <a:r>
              <a:rPr lang="en-US" sz="3200"/>
              <a:t>Periodic review and Update</a:t>
            </a:r>
          </a:p>
        </p:txBody>
      </p:sp>
    </p:spTree>
    <p:extLst>
      <p:ext uri="{BB962C8B-B14F-4D97-AF65-F5344CB8AC3E}">
        <p14:creationId xmlns:p14="http://schemas.microsoft.com/office/powerpoint/2010/main" val="1902457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2D6FB0-85DD-7CDF-9781-844528E1DE79}"/>
              </a:ext>
            </a:extLst>
          </p:cNvPr>
          <p:cNvSpPr/>
          <p:nvPr/>
        </p:nvSpPr>
        <p:spPr>
          <a:xfrm>
            <a:off x="-7620" y="0"/>
            <a:ext cx="12207240" cy="1263675"/>
          </a:xfrm>
          <a:prstGeom prst="rect">
            <a:avLst/>
          </a:prstGeom>
          <a:solidFill>
            <a:srgbClr val="004568">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t>School Wellness:  It’s Everybody’s  Job!</a:t>
            </a:r>
          </a:p>
        </p:txBody>
      </p:sp>
      <p:sp>
        <p:nvSpPr>
          <p:cNvPr id="7" name="Rectangle 6">
            <a:extLst>
              <a:ext uri="{FF2B5EF4-FFF2-40B4-BE49-F238E27FC236}">
                <a16:creationId xmlns:a16="http://schemas.microsoft.com/office/drawing/2014/main" id="{F2876AE8-3BC6-9240-F336-47673660A9BE}"/>
              </a:ext>
            </a:extLst>
          </p:cNvPr>
          <p:cNvSpPr/>
          <p:nvPr/>
        </p:nvSpPr>
        <p:spPr>
          <a:xfrm>
            <a:off x="-7620" y="6753044"/>
            <a:ext cx="12207240" cy="104956"/>
          </a:xfrm>
          <a:prstGeom prst="rect">
            <a:avLst/>
          </a:prstGeom>
          <a:solidFill>
            <a:srgbClr val="004568">
              <a:alpha val="81961"/>
            </a:srgbClr>
          </a:solidFill>
          <a:ln>
            <a:solidFill>
              <a:srgbClr val="004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D7289C3-A84D-94CE-048C-7385AF0815BC}"/>
              </a:ext>
            </a:extLst>
          </p:cNvPr>
          <p:cNvSpPr txBox="1"/>
          <p:nvPr/>
        </p:nvSpPr>
        <p:spPr>
          <a:xfrm>
            <a:off x="1140542" y="1966452"/>
            <a:ext cx="9959329" cy="4124206"/>
          </a:xfrm>
          <a:prstGeom prst="rect">
            <a:avLst/>
          </a:prstGeom>
          <a:noFill/>
        </p:spPr>
        <p:txBody>
          <a:bodyPr wrap="none" rtlCol="0">
            <a:spAutoFit/>
          </a:bodyPr>
          <a:lstStyle/>
          <a:p>
            <a:r>
              <a:rPr lang="en-US" sz="4400"/>
              <a:t>School Wellness Committee</a:t>
            </a:r>
          </a:p>
          <a:p>
            <a:pPr marL="571500" indent="-571500">
              <a:buFont typeface="Arial" panose="020B0604020202020204" pitchFamily="34" charset="0"/>
              <a:buChar char="•"/>
            </a:pPr>
            <a:r>
              <a:rPr lang="en-US" sz="4000"/>
              <a:t>Responsible for updating and implementing </a:t>
            </a:r>
          </a:p>
          <a:p>
            <a:r>
              <a:rPr lang="en-US" sz="4000"/>
              <a:t>	 the local wellness policy</a:t>
            </a:r>
          </a:p>
          <a:p>
            <a:pPr marL="571500" indent="-571500">
              <a:buFont typeface="Arial" panose="020B0604020202020204" pitchFamily="34" charset="0"/>
              <a:buChar char="•"/>
            </a:pPr>
            <a:r>
              <a:rPr lang="en-US" sz="4000"/>
              <a:t>Stakeholder input </a:t>
            </a:r>
          </a:p>
          <a:p>
            <a:pPr marL="571500" indent="-571500">
              <a:buFont typeface="Arial" panose="020B0604020202020204" pitchFamily="34" charset="0"/>
              <a:buChar char="•"/>
            </a:pPr>
            <a:r>
              <a:rPr lang="en-US" sz="4000"/>
              <a:t>Establish frequency of committee meetings</a:t>
            </a:r>
          </a:p>
          <a:p>
            <a:pPr marL="571500" indent="-571500">
              <a:buFont typeface="Arial" panose="020B0604020202020204" pitchFamily="34" charset="0"/>
              <a:buChar char="•"/>
            </a:pPr>
            <a:r>
              <a:rPr lang="en-US" sz="4000"/>
              <a:t>Keep minutes, agenda, and sign in sheets</a:t>
            </a:r>
          </a:p>
          <a:p>
            <a:endParaRPr lang="en-US"/>
          </a:p>
        </p:txBody>
      </p:sp>
    </p:spTree>
    <p:extLst>
      <p:ext uri="{BB962C8B-B14F-4D97-AF65-F5344CB8AC3E}">
        <p14:creationId xmlns:p14="http://schemas.microsoft.com/office/powerpoint/2010/main" val="1916902492"/>
      </p:ext>
    </p:extLst>
  </p:cSld>
  <p:clrMapOvr>
    <a:masterClrMapping/>
  </p:clrMapOvr>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FAD00AB5E22824688B7E232B99BE4AE" ma:contentTypeVersion="13" ma:contentTypeDescription="Create a new document." ma:contentTypeScope="" ma:versionID="2c4e02db2b1f1e951f6e940bda475d71">
  <xsd:schema xmlns:xsd="http://www.w3.org/2001/XMLSchema" xmlns:xs="http://www.w3.org/2001/XMLSchema" xmlns:p="http://schemas.microsoft.com/office/2006/metadata/properties" xmlns:ns3="8172441f-c306-41b0-867e-c670b90188fa" xmlns:ns4="a2737f15-26a5-4330-8d66-b2ee17702bee" targetNamespace="http://schemas.microsoft.com/office/2006/metadata/properties" ma:root="true" ma:fieldsID="02ca510297ad534edb8b88f289a22d0e" ns3:_="" ns4:_="">
    <xsd:import namespace="8172441f-c306-41b0-867e-c670b90188fa"/>
    <xsd:import namespace="a2737f15-26a5-4330-8d66-b2ee17702bee"/>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DateTaken" minOccurs="0"/>
                <xsd:element ref="ns3:MediaServiceLocation" minOccurs="0"/>
                <xsd:element ref="ns3:MediaServiceGenerationTime" minOccurs="0"/>
                <xsd:element ref="ns3:MediaServiceEventHashCode" minOccurs="0"/>
                <xsd:element ref="ns3:MediaServiceSystem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72441f-c306-41b0-867e-c670b90188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2737f15-26a5-4330-8d66-b2ee17702be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8172441f-c306-41b0-867e-c670b90188fa" xsi:nil="true"/>
  </documentManagement>
</p:properties>
</file>

<file path=customXml/itemProps1.xml><?xml version="1.0" encoding="utf-8"?>
<ds:datastoreItem xmlns:ds="http://schemas.openxmlformats.org/officeDocument/2006/customXml" ds:itemID="{4A213287-8DA6-40BE-9CD3-5EF3099E3F68}">
  <ds:schemaRefs>
    <ds:schemaRef ds:uri="http://schemas.microsoft.com/sharepoint/v3/contenttype/forms"/>
  </ds:schemaRefs>
</ds:datastoreItem>
</file>

<file path=customXml/itemProps2.xml><?xml version="1.0" encoding="utf-8"?>
<ds:datastoreItem xmlns:ds="http://schemas.openxmlformats.org/officeDocument/2006/customXml" ds:itemID="{3C8D1867-4805-4F32-8394-45E171717CBE}">
  <ds:schemaRefs>
    <ds:schemaRef ds:uri="8172441f-c306-41b0-867e-c670b90188fa"/>
    <ds:schemaRef ds:uri="a2737f15-26a5-4330-8d66-b2ee17702be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CAE4FFF-A475-4DA6-A8C8-C2DC4DDD7ABD}">
  <ds:schemaRefs>
    <ds:schemaRef ds:uri="8172441f-c306-41b0-867e-c670b90188fa"/>
    <ds:schemaRef ds:uri="a2737f15-26a5-4330-8d66-b2ee17702be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Retrospect</Template>
  <TotalTime>1</TotalTime>
  <Words>2564</Words>
  <Application>Microsoft Office PowerPoint</Application>
  <PresentationFormat>Widescreen</PresentationFormat>
  <Paragraphs>247</Paragraphs>
  <Slides>23</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23</vt:i4>
      </vt:variant>
    </vt:vector>
  </HeadingPairs>
  <TitlesOfParts>
    <vt:vector size="29" baseType="lpstr">
      <vt:lpstr>Arial</vt:lpstr>
      <vt:lpstr>Calibri</vt:lpstr>
      <vt:lpstr>Calibri Light</vt:lpstr>
      <vt:lpstr>Century Gothic</vt:lpstr>
      <vt:lpstr>Retrospect</vt:lpstr>
      <vt:lpstr>Office Theme</vt:lpstr>
      <vt:lpstr>November New Directors’ Webinar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Turk Danielle</dc:creator>
  <cp:lastModifiedBy>Theresa Patterson</cp:lastModifiedBy>
  <cp:revision>2</cp:revision>
  <cp:lastPrinted>2023-01-04T16:30:47Z</cp:lastPrinted>
  <dcterms:created xsi:type="dcterms:W3CDTF">2022-12-08T12:20:15Z</dcterms:created>
  <dcterms:modified xsi:type="dcterms:W3CDTF">2024-03-26T16:25:00Z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0x0101008FAD00AB5E22824688B7E232B99BE4AE</vt:lpwstr>
  </property>
  <property fmtid="{D5CDD505-2E9C-101B-9397-08002B2CF9AE}" pid="3" name="MediaServiceImageTags">
    <vt:lpwstr/>
  </property>
</Properties>
</file>